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358" r:id="rId2"/>
    <p:sldId id="291" r:id="rId3"/>
    <p:sldId id="300" r:id="rId4"/>
    <p:sldId id="301" r:id="rId5"/>
    <p:sldId id="302" r:id="rId6"/>
    <p:sldId id="361" r:id="rId7"/>
    <p:sldId id="303" r:id="rId8"/>
    <p:sldId id="304" r:id="rId9"/>
    <p:sldId id="305" r:id="rId10"/>
    <p:sldId id="306" r:id="rId11"/>
    <p:sldId id="359" r:id="rId12"/>
    <p:sldId id="360" r:id="rId13"/>
    <p:sldId id="307" r:id="rId14"/>
    <p:sldId id="308" r:id="rId15"/>
    <p:sldId id="312" r:id="rId16"/>
    <p:sldId id="313" r:id="rId17"/>
    <p:sldId id="314" r:id="rId18"/>
    <p:sldId id="315" r:id="rId19"/>
    <p:sldId id="316" r:id="rId20"/>
    <p:sldId id="318" r:id="rId21"/>
    <p:sldId id="317" r:id="rId22"/>
    <p:sldId id="319" r:id="rId23"/>
    <p:sldId id="320" r:id="rId24"/>
    <p:sldId id="348"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62"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9" r:id="rId54"/>
    <p:sldId id="350" r:id="rId55"/>
    <p:sldId id="351" r:id="rId56"/>
    <p:sldId id="354" r:id="rId57"/>
    <p:sldId id="352" r:id="rId58"/>
    <p:sldId id="353" r:id="rId59"/>
    <p:sldId id="356" r:id="rId60"/>
    <p:sldId id="355" r:id="rId61"/>
    <p:sldId id="363" r:id="rId62"/>
    <p:sldId id="364" r:id="rId63"/>
    <p:sldId id="365" r:id="rId64"/>
    <p:sldId id="366" r:id="rId65"/>
    <p:sldId id="367" r:id="rId66"/>
    <p:sldId id="368" r:id="rId67"/>
    <p:sldId id="35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07"/>
    <p:restoredTop sz="94595"/>
  </p:normalViewPr>
  <p:slideViewPr>
    <p:cSldViewPr snapToGrid="0" snapToObjects="1">
      <p:cViewPr varScale="1">
        <p:scale>
          <a:sx n="64" d="100"/>
          <a:sy n="64" d="100"/>
        </p:scale>
        <p:origin x="-402"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2" d="100"/>
          <a:sy n="52" d="100"/>
        </p:scale>
        <p:origin x="-2892"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3D1B94-1BBC-46AC-B27E-B26513BA334A}" type="datetimeFigureOut">
              <a:rPr lang="en-US" smtClean="0"/>
              <a:pPr/>
              <a:t>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A69144-2295-44A6-8E2B-1438CE018EE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pPr/>
              <a:t>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pPr/>
              <a:t>‹#›</a:t>
            </a:fld>
            <a:endParaRPr lang="en-US"/>
          </a:p>
        </p:txBody>
      </p:sp>
    </p:spTree>
    <p:extLst>
      <p:ext uri="{BB962C8B-B14F-4D97-AF65-F5344CB8AC3E}">
        <p14:creationId xmlns=""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C773566-276D-324B-B748-BB5B81DD407E}"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pPr/>
              <a:t>4</a:t>
            </a:fld>
            <a:endParaRPr lang="en-US"/>
          </a:p>
        </p:txBody>
      </p:sp>
    </p:spTree>
    <p:extLst>
      <p:ext uri="{BB962C8B-B14F-4D97-AF65-F5344CB8AC3E}">
        <p14:creationId xmlns="" xmlns:p14="http://schemas.microsoft.com/office/powerpoint/2010/main" val="142801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pPr/>
              <a:t>5</a:t>
            </a:fld>
            <a:endParaRPr lang="en-US"/>
          </a:p>
        </p:txBody>
      </p:sp>
    </p:spTree>
    <p:extLst>
      <p:ext uri="{BB962C8B-B14F-4D97-AF65-F5344CB8AC3E}">
        <p14:creationId xmlns="" xmlns:p14="http://schemas.microsoft.com/office/powerpoint/2010/main" val="75442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pPr/>
              <a:t>27</a:t>
            </a:fld>
            <a:endParaRPr lang="en-US"/>
          </a:p>
        </p:txBody>
      </p:sp>
    </p:spTree>
    <p:extLst>
      <p:ext uri="{BB962C8B-B14F-4D97-AF65-F5344CB8AC3E}">
        <p14:creationId xmlns="" xmlns:p14="http://schemas.microsoft.com/office/powerpoint/2010/main" val="204829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pPr/>
              <a:t>42</a:t>
            </a:fld>
            <a:endParaRPr lang="en-US"/>
          </a:p>
        </p:txBody>
      </p:sp>
    </p:spTree>
    <p:extLst>
      <p:ext uri="{BB962C8B-B14F-4D97-AF65-F5344CB8AC3E}">
        <p14:creationId xmlns="" xmlns:p14="http://schemas.microsoft.com/office/powerpoint/2010/main" val="40343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pPr/>
              <a:t>53</a:t>
            </a:fld>
            <a:endParaRPr lang="en-US"/>
          </a:p>
        </p:txBody>
      </p:sp>
    </p:spTree>
    <p:extLst>
      <p:ext uri="{BB962C8B-B14F-4D97-AF65-F5344CB8AC3E}">
        <p14:creationId xmlns="" xmlns:p14="http://schemas.microsoft.com/office/powerpoint/2010/main" val="1729334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sandipc@cse.iitkgp.ac.i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smtClean="0">
                <a:solidFill>
                  <a:schemeClr val="accent1">
                    <a:lumMod val="50000"/>
                  </a:schemeClr>
                </a:solidFill>
                <a:latin typeface="Arial Narrow" panose="020B0606020202030204" pitchFamily="34" charset="0"/>
              </a:rPr>
              <a:t>MALAVIYA</a:t>
            </a:r>
            <a:r>
              <a:rPr lang="en-US" b="1" baseline="0" dirty="0" smtClean="0">
                <a:solidFill>
                  <a:schemeClr val="accent1">
                    <a:lumMod val="50000"/>
                  </a:schemeClr>
                </a:solidFill>
                <a:latin typeface="Arial Narrow" panose="020B0606020202030204" pitchFamily="34" charset="0"/>
              </a:rPr>
              <a:t> NATIONAL INSTITUTE OF TECHNOLOGY JAIPUR</a:t>
            </a:r>
            <a:endParaRPr lang="en-US" b="1" dirty="0">
              <a:solidFill>
                <a:schemeClr val="accent1">
                  <a:lumMod val="50000"/>
                </a:schemeClr>
              </a:solidFill>
              <a:latin typeface="Arial Narrow" panose="020B0606020202030204" pitchFamily="34" charset="0"/>
            </a:endParaRP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4713463" y="5282767"/>
            <a:ext cx="3254417" cy="1200329"/>
          </a:xfrm>
          <a:prstGeom prst="rect">
            <a:avLst/>
          </a:prstGeom>
          <a:noFill/>
        </p:spPr>
        <p:txBody>
          <a:bodyPr wrap="none" rtlCol="0">
            <a:spAutoFit/>
          </a:bodyPr>
          <a:lstStyle/>
          <a:p>
            <a:r>
              <a:rPr lang="en-US" sz="2400" b="1" dirty="0" err="1" smtClean="0">
                <a:solidFill>
                  <a:srgbClr val="800080"/>
                </a:solidFill>
                <a:latin typeface="Arial Narrow" panose="020B0606020202030204" pitchFamily="34" charset="0"/>
              </a:rPr>
              <a:t>Ramesh</a:t>
            </a:r>
            <a:r>
              <a:rPr lang="en-US" sz="2400" b="1" baseline="0" dirty="0" smtClean="0">
                <a:solidFill>
                  <a:srgbClr val="800080"/>
                </a:solidFill>
                <a:latin typeface="Arial Narrow" panose="020B0606020202030204" pitchFamily="34" charset="0"/>
              </a:rPr>
              <a:t> </a:t>
            </a:r>
            <a:r>
              <a:rPr lang="en-US" sz="2400" b="1" baseline="0" dirty="0" err="1" smtClean="0">
                <a:solidFill>
                  <a:srgbClr val="800080"/>
                </a:solidFill>
                <a:latin typeface="Arial Narrow" panose="020B0606020202030204" pitchFamily="34" charset="0"/>
              </a:rPr>
              <a:t>Babu</a:t>
            </a:r>
            <a:r>
              <a:rPr lang="en-US" sz="2400" b="1" baseline="0" dirty="0" smtClean="0">
                <a:solidFill>
                  <a:srgbClr val="800080"/>
                </a:solidFill>
                <a:latin typeface="Arial Narrow" panose="020B0606020202030204" pitchFamily="34" charset="0"/>
              </a:rPr>
              <a:t> </a:t>
            </a:r>
            <a:r>
              <a:rPr lang="en-US" sz="2400" b="1" baseline="0" dirty="0" err="1" smtClean="0">
                <a:solidFill>
                  <a:srgbClr val="800080"/>
                </a:solidFill>
                <a:latin typeface="Arial Narrow" panose="020B0606020202030204" pitchFamily="34" charset="0"/>
              </a:rPr>
              <a:t>Battula</a:t>
            </a:r>
            <a:endParaRPr lang="en-US" sz="2400" b="1" dirty="0" smtClean="0">
              <a:solidFill>
                <a:srgbClr val="800080"/>
              </a:solidFill>
              <a:latin typeface="Arial Narrow" panose="020B0606020202030204" pitchFamily="34" charset="0"/>
            </a:endParaRPr>
          </a:p>
          <a:p>
            <a:r>
              <a:rPr lang="en-US" sz="2400" b="1" dirty="0" smtClean="0">
                <a:solidFill>
                  <a:srgbClr val="800080"/>
                </a:solidFill>
                <a:latin typeface="Arial Narrow" panose="020B0606020202030204" pitchFamily="34" charset="0"/>
                <a:hlinkClick r:id="rId2"/>
              </a:rPr>
              <a:t>rbbattula.cse@mnit.ac.in</a:t>
            </a:r>
            <a:r>
              <a:rPr lang="en-US" sz="2400" b="1" dirty="0" smtClean="0">
                <a:solidFill>
                  <a:srgbClr val="800080"/>
                </a:solidFill>
                <a:latin typeface="Arial Narrow" panose="020B0606020202030204" pitchFamily="34" charset="0"/>
              </a:rPr>
              <a:t> </a:t>
            </a:r>
          </a:p>
          <a:p>
            <a:endParaRPr lang="en-US" sz="2400" b="1" dirty="0" smtClean="0">
              <a:solidFill>
                <a:srgbClr val="FF0000"/>
              </a:solidFill>
              <a:latin typeface="Arial Narrow" panose="020B0606020202030204" pitchFamily="34" charset="0"/>
            </a:endParaRPr>
          </a:p>
        </p:txBody>
      </p:sp>
      <p:sp>
        <p:nvSpPr>
          <p:cNvPr id="12" name="TextBox 11"/>
          <p:cNvSpPr txBox="1"/>
          <p:nvPr userDrawn="1"/>
        </p:nvSpPr>
        <p:spPr>
          <a:xfrm>
            <a:off x="80410" y="5128879"/>
            <a:ext cx="4056742" cy="707886"/>
          </a:xfrm>
          <a:prstGeom prst="rect">
            <a:avLst/>
          </a:prstGeom>
          <a:noFill/>
        </p:spPr>
        <p:txBody>
          <a:bodyPr wrap="square" rtlCol="0">
            <a:spAutoFit/>
          </a:bodyPr>
          <a:lstStyle/>
          <a:p>
            <a:r>
              <a:rPr lang="en-IN" sz="2000" b="1" dirty="0" smtClean="0">
                <a:solidFill>
                  <a:srgbClr val="FF0000"/>
                </a:solidFill>
              </a:rPr>
              <a:t>Department of Computer Science and Engineering</a:t>
            </a:r>
            <a:endParaRPr lang="en-IN" sz="2000" b="1" dirty="0">
              <a:solidFill>
                <a:srgbClr val="FF0000"/>
              </a:solidFill>
            </a:endParaRPr>
          </a:p>
        </p:txBody>
      </p:sp>
      <p:sp>
        <p:nvSpPr>
          <p:cNvPr id="16" name="Title 15"/>
          <p:cNvSpPr>
            <a:spLocks noGrp="1"/>
          </p:cNvSpPr>
          <p:nvPr>
            <p:ph type="title" hasCustomPrompt="1"/>
          </p:nvPr>
        </p:nvSpPr>
        <p:spPr>
          <a:xfrm>
            <a:off x="0" y="9143"/>
            <a:ext cx="12192000" cy="1228641"/>
          </a:xfrm>
          <a:prstGeom prst="rect">
            <a:avLst/>
          </a:prstGeom>
        </p:spPr>
        <p:txBody>
          <a:bodyPr/>
          <a:lstStyle>
            <a:lvl1pPr>
              <a:defRPr baseline="0"/>
            </a:lvl1pPr>
          </a:lstStyle>
          <a:p>
            <a:r>
              <a:rPr lang="en-US" dirty="0" smtClean="0"/>
              <a:t/>
            </a:r>
            <a:br>
              <a:rPr lang="en-US" dirty="0" smtClean="0"/>
            </a:br>
            <a:r>
              <a:rPr lang="en-US" dirty="0" smtClean="0"/>
              <a:t>Computer Networks – Application Layer</a:t>
            </a:r>
            <a:endParaRPr lang="en-US" dirty="0"/>
          </a:p>
        </p:txBody>
      </p:sp>
      <p:pic>
        <p:nvPicPr>
          <p:cNvPr id="72706" name="Picture 2" descr="Image result for mnit logo"/>
          <p:cNvPicPr>
            <a:picLocks noChangeAspect="1" noChangeArrowheads="1"/>
          </p:cNvPicPr>
          <p:nvPr userDrawn="1"/>
        </p:nvPicPr>
        <p:blipFill>
          <a:blip r:embed="rId3"/>
          <a:srcRect/>
          <a:stretch>
            <a:fillRect/>
          </a:stretch>
        </p:blipFill>
        <p:spPr bwMode="auto">
          <a:xfrm>
            <a:off x="428530" y="2696307"/>
            <a:ext cx="2095500" cy="2105026"/>
          </a:xfrm>
          <a:prstGeom prst="rect">
            <a:avLst/>
          </a:prstGeom>
          <a:noFill/>
        </p:spPr>
      </p:pic>
    </p:spTree>
    <p:extLst>
      <p:ext uri="{BB962C8B-B14F-4D97-AF65-F5344CB8AC3E}">
        <p14:creationId xmlns="" xmlns:p14="http://schemas.microsoft.com/office/powerpoint/2010/main" val="15929176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4019562"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err="1" smtClean="0">
                <a:solidFill>
                  <a:schemeClr val="bg1"/>
                </a:solidFill>
                <a:latin typeface="Arial Narrow" panose="020B0606020202030204" pitchFamily="34" charset="0"/>
              </a:rPr>
              <a:t>Malaviya</a:t>
            </a:r>
            <a:r>
              <a:rPr lang="en-US" sz="1600" b="1" dirty="0" smtClean="0">
                <a:solidFill>
                  <a:schemeClr val="bg1"/>
                </a:solidFill>
                <a:latin typeface="Arial Narrow" panose="020B0606020202030204" pitchFamily="34" charset="0"/>
              </a:rPr>
              <a:t> National</a:t>
            </a:r>
            <a:r>
              <a:rPr lang="en-US" sz="1600" b="1" baseline="0" dirty="0" smtClean="0">
                <a:solidFill>
                  <a:schemeClr val="bg1"/>
                </a:solidFill>
                <a:latin typeface="Arial Narrow" panose="020B0606020202030204" pitchFamily="34" charset="0"/>
              </a:rPr>
              <a:t> Institute of Technology </a:t>
            </a:r>
            <a:r>
              <a:rPr lang="en-US" sz="1600" b="1" baseline="0" dirty="0" err="1" smtClean="0">
                <a:solidFill>
                  <a:schemeClr val="bg1"/>
                </a:solidFill>
                <a:latin typeface="Arial Narrow" panose="020B0606020202030204" pitchFamily="34" charset="0"/>
              </a:rPr>
              <a:t>Jaipur</a:t>
            </a:r>
            <a:endParaRPr lang="en-US" sz="1600" b="1" dirty="0">
              <a:solidFill>
                <a:schemeClr val="bg1"/>
              </a:solidFill>
              <a:latin typeface="Arial Narrow" panose="020B0606020202030204" pitchFamily="34" charset="0"/>
            </a:endParaRP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smtClean="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 xmlns:p14="http://schemas.microsoft.com/office/powerpoint/2010/main" val="114909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mnit.ac.in/faculty.php" TargetMode="External"/><Relationship Id="rId2" Type="http://schemas.openxmlformats.org/officeDocument/2006/relationships/hyperlink" Target="http://mnit.ac.in/faculty/profile.php?fid=hxi9C4wCRkvreWn_dSqBBb2pJeNLZNLsW3BC0YDLVtc"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mailto:btech@iitkgp.ac.i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 Computer Networks </a:t>
            </a:r>
            <a:r>
              <a:rPr lang="mr-IN" dirty="0" smtClean="0"/>
              <a:t>–</a:t>
            </a:r>
            <a:r>
              <a:rPr lang="en-US" dirty="0" smtClean="0"/>
              <a:t> Application Layer</a:t>
            </a:r>
            <a:endParaRPr lang="en-US" dirty="0"/>
          </a:p>
        </p:txBody>
      </p:sp>
      <p:pic>
        <p:nvPicPr>
          <p:cNvPr id="3" name="Picture 2"/>
          <p:cNvPicPr>
            <a:picLocks noChangeAspect="1"/>
          </p:cNvPicPr>
          <p:nvPr/>
        </p:nvPicPr>
        <p:blipFill>
          <a:blip r:embed="rId3"/>
          <a:stretch>
            <a:fillRect/>
          </a:stretch>
        </p:blipFill>
        <p:spPr>
          <a:xfrm>
            <a:off x="4442279" y="1436007"/>
            <a:ext cx="7429500" cy="3695700"/>
          </a:xfrm>
          <a:prstGeom prst="rect">
            <a:avLst/>
          </a:prstGeom>
        </p:spPr>
      </p:pic>
    </p:spTree>
    <p:extLst>
      <p:ext uri="{BB962C8B-B14F-4D97-AF65-F5344CB8AC3E}">
        <p14:creationId xmlns="" xmlns:p14="http://schemas.microsoft.com/office/powerpoint/2010/main" val="1809983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Web </a:t>
            </a:r>
            <a:r>
              <a:rPr lang="mr-IN" smtClean="0"/>
              <a:t>–</a:t>
            </a:r>
            <a:r>
              <a:rPr lang="en-US" smtClean="0"/>
              <a:t> Architectural Overview</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3525812" y="1016000"/>
            <a:ext cx="8535559" cy="5537200"/>
          </a:xfrm>
          <a:prstGeom prst="rect">
            <a:avLst/>
          </a:prstGeom>
        </p:spPr>
      </p:pic>
      <p:sp>
        <p:nvSpPr>
          <p:cNvPr id="5" name="TextBox 4"/>
          <p:cNvSpPr txBox="1"/>
          <p:nvPr/>
        </p:nvSpPr>
        <p:spPr>
          <a:xfrm>
            <a:off x="261257" y="1698171"/>
            <a:ext cx="30643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55065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1259174"/>
            <a:ext cx="11552663" cy="5036695"/>
          </a:xfrm>
        </p:spPr>
        <p:txBody>
          <a:bodyPr/>
          <a:lstStyle/>
          <a:p>
            <a:endParaRPr lang="en-US" b="1" dirty="0" smtClean="0"/>
          </a:p>
          <a:p>
            <a:r>
              <a:rPr lang="en-US" b="1" dirty="0" smtClean="0">
                <a:solidFill>
                  <a:schemeClr val="accent1">
                    <a:lumMod val="50000"/>
                  </a:schemeClr>
                </a:solidFill>
              </a:rPr>
              <a:t>An application layer view,</a:t>
            </a:r>
          </a:p>
          <a:p>
            <a:r>
              <a:rPr lang="en-US" b="1" dirty="0" smtClean="0">
                <a:solidFill>
                  <a:schemeClr val="accent1">
                    <a:lumMod val="50000"/>
                  </a:schemeClr>
                </a:solidFill>
              </a:rPr>
              <a:t>with particular attention to the</a:t>
            </a:r>
          </a:p>
          <a:p>
            <a:r>
              <a:rPr lang="en-US" b="1" dirty="0" smtClean="0">
                <a:solidFill>
                  <a:schemeClr val="accent1">
                    <a:lumMod val="50000"/>
                  </a:schemeClr>
                </a:solidFill>
              </a:rPr>
              <a:t>World Wide Web</a:t>
            </a:r>
            <a:endParaRPr lang="en-US" dirty="0">
              <a:solidFill>
                <a:schemeClr val="accent1">
                  <a:lumMod val="50000"/>
                </a:schemeClr>
              </a:solidFill>
            </a:endParaRPr>
          </a:p>
        </p:txBody>
      </p:sp>
      <p:sp>
        <p:nvSpPr>
          <p:cNvPr id="3" name="Title 2"/>
          <p:cNvSpPr>
            <a:spLocks noGrp="1"/>
          </p:cNvSpPr>
          <p:nvPr>
            <p:ph type="title"/>
          </p:nvPr>
        </p:nvSpPr>
        <p:spPr/>
        <p:txBody>
          <a:bodyPr>
            <a:normAutofit/>
          </a:bodyPr>
          <a:lstStyle/>
          <a:p>
            <a:r>
              <a:rPr lang="en-US" b="1" dirty="0" smtClean="0"/>
              <a:t>Internet: who talks with whom?</a:t>
            </a:r>
            <a:endParaRPr lang="en-US" dirty="0"/>
          </a:p>
        </p:txBody>
      </p:sp>
      <p:pic>
        <p:nvPicPr>
          <p:cNvPr id="74754" name="Picture 2"/>
          <p:cNvPicPr>
            <a:picLocks noChangeAspect="1" noChangeArrowheads="1"/>
          </p:cNvPicPr>
          <p:nvPr/>
        </p:nvPicPr>
        <p:blipFill>
          <a:blip r:embed="rId2"/>
          <a:srcRect/>
          <a:stretch>
            <a:fillRect/>
          </a:stretch>
        </p:blipFill>
        <p:spPr bwMode="auto">
          <a:xfrm>
            <a:off x="3042145" y="3429000"/>
            <a:ext cx="6467475" cy="2543175"/>
          </a:xfrm>
          <a:prstGeom prst="rect">
            <a:avLst/>
          </a:prstGeom>
          <a:noFill/>
          <a:ln w="9525">
            <a:noFill/>
            <a:miter lim="800000"/>
            <a:headEnd/>
            <a:tailEnd/>
          </a:ln>
        </p:spPr>
      </p:pic>
      <p:sp>
        <p:nvSpPr>
          <p:cNvPr id="5" name="Rectangle 4"/>
          <p:cNvSpPr/>
          <p:nvPr/>
        </p:nvSpPr>
        <p:spPr>
          <a:xfrm>
            <a:off x="2354425" y="5710565"/>
            <a:ext cx="7970131" cy="523220"/>
          </a:xfrm>
          <a:prstGeom prst="rect">
            <a:avLst/>
          </a:prstGeom>
        </p:spPr>
        <p:txBody>
          <a:bodyPr wrap="none">
            <a:spAutoFit/>
          </a:bodyPr>
          <a:lstStyle/>
          <a:p>
            <a:r>
              <a:rPr lang="en-US" sz="2800" b="1" dirty="0" smtClean="0">
                <a:solidFill>
                  <a:srgbClr val="C00000"/>
                </a:solidFill>
              </a:rPr>
              <a:t>Client wants to retrieve a web page. What happens?</a:t>
            </a:r>
            <a:endParaRPr lang="en-US" sz="2800" b="1" dirty="0">
              <a:solidFill>
                <a:srgbClr val="C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40" y="1137424"/>
            <a:ext cx="5339422" cy="5175265"/>
          </a:xfrm>
        </p:spPr>
        <p:txBody>
          <a:bodyPr/>
          <a:lstStyle/>
          <a:p>
            <a:pPr algn="ctr">
              <a:buNone/>
            </a:pPr>
            <a:r>
              <a:rPr lang="en-US" dirty="0" smtClean="0">
                <a:solidFill>
                  <a:schemeClr val="accent5">
                    <a:lumMod val="50000"/>
                  </a:schemeClr>
                </a:solidFill>
              </a:rPr>
              <a:t>a resource (i.e. a file), specified by a</a:t>
            </a:r>
          </a:p>
          <a:p>
            <a:pPr algn="ctr">
              <a:buNone/>
            </a:pPr>
            <a:r>
              <a:rPr lang="en-US" b="1" dirty="0" smtClean="0">
                <a:solidFill>
                  <a:srgbClr val="0070C0"/>
                </a:solidFill>
              </a:rPr>
              <a:t>URL: Uniform Resource Locator.</a:t>
            </a:r>
          </a:p>
          <a:p>
            <a:pPr algn="ctr">
              <a:buNone/>
            </a:pPr>
            <a:endParaRPr lang="en-US" i="1" dirty="0" smtClean="0">
              <a:solidFill>
                <a:srgbClr val="C00000"/>
              </a:solidFill>
            </a:endParaRPr>
          </a:p>
          <a:p>
            <a:pPr algn="ctr">
              <a:buNone/>
            </a:pPr>
            <a:endParaRPr lang="en-US" i="1" dirty="0" smtClean="0">
              <a:solidFill>
                <a:srgbClr val="C00000"/>
              </a:solidFill>
            </a:endParaRPr>
          </a:p>
          <a:p>
            <a:pPr algn="ctr">
              <a:buNone/>
            </a:pPr>
            <a:r>
              <a:rPr lang="en-US" i="1" dirty="0" smtClean="0">
                <a:solidFill>
                  <a:srgbClr val="C00000"/>
                </a:solidFill>
              </a:rPr>
              <a:t>e.g. my home page:</a:t>
            </a:r>
          </a:p>
          <a:p>
            <a:pPr algn="ctr">
              <a:buNone/>
            </a:pPr>
            <a:r>
              <a:rPr lang="en-US" b="1" dirty="0" smtClean="0">
                <a:solidFill>
                  <a:srgbClr val="C00000"/>
                </a:solidFill>
                <a:hlinkClick r:id="rId2"/>
              </a:rPr>
              <a:t>http://mnit.ac.in/faculty/profile.php?fid=hxi9C4wCRkvreWn_dSqBBb2pJeNLZNLsW3BC0YDLVtc</a:t>
            </a:r>
            <a:endParaRPr lang="en-US" dirty="0">
              <a:solidFill>
                <a:srgbClr val="C00000"/>
              </a:solidFill>
            </a:endParaRPr>
          </a:p>
        </p:txBody>
      </p:sp>
      <p:sp>
        <p:nvSpPr>
          <p:cNvPr id="3" name="Title 2"/>
          <p:cNvSpPr>
            <a:spLocks noGrp="1"/>
          </p:cNvSpPr>
          <p:nvPr>
            <p:ph type="title"/>
          </p:nvPr>
        </p:nvSpPr>
        <p:spPr/>
        <p:txBody>
          <a:bodyPr/>
          <a:lstStyle/>
          <a:p>
            <a:r>
              <a:rPr lang="en-US" b="1" dirty="0" smtClean="0"/>
              <a:t>What is a “page” on the web?</a:t>
            </a:r>
            <a:endParaRPr lang="en-US" dirty="0"/>
          </a:p>
        </p:txBody>
      </p:sp>
      <p:sp>
        <p:nvSpPr>
          <p:cNvPr id="5" name="Content Placeholder 1"/>
          <p:cNvSpPr txBox="1">
            <a:spLocks/>
          </p:cNvSpPr>
          <p:nvPr/>
        </p:nvSpPr>
        <p:spPr>
          <a:xfrm>
            <a:off x="5696262" y="1137425"/>
            <a:ext cx="6213240" cy="5175264"/>
          </a:xfrm>
          <a:prstGeom prst="rect">
            <a:avLst/>
          </a:prstGeom>
        </p:spPr>
        <p:txBody>
          <a:bodyPr/>
          <a:lstStyle/>
          <a:p>
            <a:pPr marL="228600" marR="0" lvl="0" indent="-228600" algn="ctr" defTabSz="914400" rtl="0" eaLnBrk="1" fontAlgn="auto" latinLnBrk="0" hangingPunct="1">
              <a:lnSpc>
                <a:spcPct val="90000"/>
              </a:lnSpc>
              <a:spcBef>
                <a:spcPts val="1000"/>
              </a:spcBef>
              <a:spcAft>
                <a:spcPts val="0"/>
              </a:spcAft>
              <a:buClrTx/>
              <a:buSzTx/>
              <a:buFont typeface="Arial"/>
              <a:buNone/>
              <a:tabLst/>
              <a:defRPr/>
            </a:pPr>
            <a:r>
              <a:rPr kumimoji="0" lang="en-US" sz="2800" b="1" i="0" u="none" strike="noStrike" kern="1200" cap="none" spc="0" normalizeH="0" baseline="0" noProof="0" dirty="0" smtClean="0">
                <a:ln>
                  <a:noFill/>
                </a:ln>
                <a:solidFill>
                  <a:srgbClr val="C00000"/>
                </a:solidFill>
                <a:effectLst/>
                <a:uLnTx/>
                <a:uFillTx/>
                <a:latin typeface="+mn-lt"/>
                <a:ea typeface="+mn-ea"/>
                <a:cs typeface="+mn-cs"/>
              </a:rPr>
              <a:t>The three components of an URL</a:t>
            </a:r>
          </a:p>
          <a:p>
            <a:pPr marL="514350" indent="-514350"/>
            <a:r>
              <a:rPr lang="en-US" sz="2800" b="1" i="1" dirty="0" smtClean="0">
                <a:solidFill>
                  <a:srgbClr val="0070C0"/>
                </a:solidFill>
              </a:rPr>
              <a:t>1. Protocol (also called “scheme”)</a:t>
            </a:r>
          </a:p>
          <a:p>
            <a:pPr marL="514350" indent="115888">
              <a:buFont typeface="Arial" pitchFamily="34" charset="0"/>
              <a:buChar char="•"/>
            </a:pPr>
            <a:r>
              <a:rPr lang="en-US" sz="2800" i="1" dirty="0" smtClean="0"/>
              <a:t> how can a page be accessed? (</a:t>
            </a:r>
            <a:r>
              <a:rPr lang="en-US" sz="2800" b="1" i="1" dirty="0" smtClean="0"/>
              <a:t>application protocol used)</a:t>
            </a:r>
          </a:p>
          <a:p>
            <a:pPr marL="514350" indent="115888">
              <a:buFont typeface="Arial" pitchFamily="34" charset="0"/>
              <a:buChar char="•"/>
            </a:pPr>
            <a:r>
              <a:rPr lang="en-US" sz="2800" dirty="0" smtClean="0"/>
              <a:t> </a:t>
            </a:r>
            <a:r>
              <a:rPr lang="en-US" sz="2800" b="1" dirty="0" smtClean="0">
                <a:solidFill>
                  <a:srgbClr val="C00000"/>
                </a:solidFill>
                <a:hlinkClick r:id="rId3"/>
              </a:rPr>
              <a:t>http://mnit.ac.in/faculty.php</a:t>
            </a:r>
            <a:r>
              <a:rPr lang="en-US" sz="2800" b="1" dirty="0" smtClean="0">
                <a:solidFill>
                  <a:srgbClr val="C00000"/>
                </a:solidFill>
              </a:rPr>
              <a:t> ( in general html)</a:t>
            </a:r>
            <a:endParaRPr lang="en-US" sz="2800" b="1" dirty="0" smtClean="0"/>
          </a:p>
          <a:p>
            <a:pPr marL="514350" indent="-514350"/>
            <a:r>
              <a:rPr lang="en-US" sz="2800" b="1" i="1" dirty="0" smtClean="0">
                <a:solidFill>
                  <a:srgbClr val="0070C0"/>
                </a:solidFill>
              </a:rPr>
              <a:t>2. Host name</a:t>
            </a:r>
          </a:p>
          <a:p>
            <a:pPr marL="514350" indent="55563">
              <a:buFont typeface="Arial" pitchFamily="34" charset="0"/>
              <a:buChar char="•"/>
            </a:pPr>
            <a:r>
              <a:rPr lang="en-US" sz="2800" i="1" dirty="0" smtClean="0"/>
              <a:t>Where is the page located? (</a:t>
            </a:r>
            <a:r>
              <a:rPr lang="en-US" sz="2800" b="1" i="1" dirty="0" smtClean="0"/>
              <a:t>symbolic or numeric location)</a:t>
            </a:r>
          </a:p>
          <a:p>
            <a:pPr marL="514350" indent="-514350"/>
            <a:r>
              <a:rPr lang="en-US" sz="2800" b="1" i="1" dirty="0" smtClean="0">
                <a:solidFill>
                  <a:srgbClr val="0070C0"/>
                </a:solidFill>
              </a:rPr>
              <a:t>3. File (resource) name</a:t>
            </a:r>
          </a:p>
          <a:p>
            <a:pPr marL="514350" indent="-4763">
              <a:buFont typeface="Arial" pitchFamily="34" charset="0"/>
              <a:buChar char="•"/>
            </a:pPr>
            <a:r>
              <a:rPr lang="en-US" sz="2800" i="1" dirty="0" smtClean="0">
                <a:solidFill>
                  <a:schemeClr val="tx1">
                    <a:lumMod val="95000"/>
                    <a:lumOff val="5000"/>
                  </a:schemeClr>
                </a:solidFill>
              </a:rPr>
              <a:t> What is the page called? (</a:t>
            </a:r>
            <a:r>
              <a:rPr lang="en-US" sz="2800" b="1" i="1" dirty="0" smtClean="0">
                <a:solidFill>
                  <a:schemeClr val="tx1">
                    <a:lumMod val="95000"/>
                    <a:lumOff val="5000"/>
                  </a:schemeClr>
                </a:solidFill>
              </a:rPr>
              <a:t>with full path)</a:t>
            </a:r>
          </a:p>
          <a:p>
            <a:pPr marL="228600" marR="0" lvl="0" indent="-228600" algn="ctr" defTabSz="914400" rtl="0" eaLnBrk="1" fontAlgn="auto" latinLnBrk="0" hangingPunct="1">
              <a:lnSpc>
                <a:spcPct val="90000"/>
              </a:lnSpc>
              <a:spcBef>
                <a:spcPts val="1000"/>
              </a:spcBef>
              <a:spcAft>
                <a:spcPts val="0"/>
              </a:spcAft>
              <a:buClrTx/>
              <a:buSzTx/>
              <a:buFont typeface="Arial"/>
              <a:buNone/>
              <a:tabLst/>
              <a:defRPr/>
            </a:pPr>
            <a:endParaRPr kumimoji="0" lang="en-US" sz="2800" b="0" i="0" u="none" strike="noStrike" kern="1200" cap="none" spc="0" normalizeH="0" baseline="0" noProof="0" dirty="0">
              <a:ln>
                <a:noFill/>
              </a:ln>
              <a:solidFill>
                <a:srgbClr val="C00000"/>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1137423"/>
            <a:ext cx="11552663" cy="5510119"/>
          </a:xfrm>
        </p:spPr>
        <p:txBody>
          <a:bodyPr/>
          <a:lstStyle/>
          <a:p>
            <a:r>
              <a:rPr lang="en-US" dirty="0" smtClean="0"/>
              <a:t>Three questions to be answered for accessing a web page </a:t>
            </a:r>
          </a:p>
          <a:p>
            <a:pPr lvl="1"/>
            <a:r>
              <a:rPr lang="en-US" dirty="0" smtClean="0"/>
              <a:t>What is the page called? </a:t>
            </a:r>
          </a:p>
          <a:p>
            <a:pPr lvl="1"/>
            <a:r>
              <a:rPr lang="en-US" dirty="0" smtClean="0"/>
              <a:t>Where is the page located? </a:t>
            </a:r>
          </a:p>
          <a:p>
            <a:pPr lvl="1"/>
            <a:r>
              <a:rPr lang="en-US" dirty="0" smtClean="0"/>
              <a:t>How can the page be accessed? (</a:t>
            </a:r>
            <a:r>
              <a:rPr lang="en-US" b="1" dirty="0" smtClean="0"/>
              <a:t>http://</a:t>
            </a:r>
            <a:r>
              <a:rPr lang="en-US" dirty="0" smtClean="0"/>
              <a:t>) </a:t>
            </a:r>
          </a:p>
          <a:p>
            <a:pPr lvl="1"/>
            <a:endParaRPr lang="en-US" dirty="0" smtClean="0"/>
          </a:p>
          <a:p>
            <a:r>
              <a:rPr lang="en-US" b="1" dirty="0" smtClean="0"/>
              <a:t>Uniform Resource Locator (URL): </a:t>
            </a:r>
            <a:r>
              <a:rPr lang="en-US" dirty="0" smtClean="0"/>
              <a:t>Each page is assigned a URL that effectively serves the page’s worldwide name</a:t>
            </a:r>
          </a:p>
          <a:p>
            <a:endParaRPr lang="en-US" b="1" dirty="0" smtClean="0"/>
          </a:p>
          <a:p>
            <a:r>
              <a:rPr lang="en-US" b="1" dirty="0" smtClean="0"/>
              <a:t>URL </a:t>
            </a:r>
            <a:r>
              <a:rPr lang="en-US" dirty="0" smtClean="0"/>
              <a:t>have three components:</a:t>
            </a:r>
          </a:p>
          <a:p>
            <a:pPr lvl="1"/>
            <a:r>
              <a:rPr lang="en-US" dirty="0" smtClean="0"/>
              <a:t>The protocol</a:t>
            </a:r>
          </a:p>
          <a:p>
            <a:pPr lvl="1"/>
            <a:r>
              <a:rPr lang="en-US" dirty="0" smtClean="0"/>
              <a:t>The </a:t>
            </a:r>
            <a:r>
              <a:rPr lang="en-US" b="1" dirty="0" smtClean="0"/>
              <a:t>qualified name</a:t>
            </a:r>
            <a:r>
              <a:rPr lang="en-US" dirty="0" smtClean="0"/>
              <a:t> of the machine one which the page is located</a:t>
            </a:r>
          </a:p>
          <a:p>
            <a:pPr lvl="1"/>
            <a:r>
              <a:rPr lang="en-US" dirty="0" smtClean="0"/>
              <a:t>The path uniquely indicating the specific page </a:t>
            </a:r>
            <a:endParaRPr lang="en-US" dirty="0"/>
          </a:p>
        </p:txBody>
      </p:sp>
      <p:sp>
        <p:nvSpPr>
          <p:cNvPr id="3" name="Title 2"/>
          <p:cNvSpPr>
            <a:spLocks noGrp="1"/>
          </p:cNvSpPr>
          <p:nvPr>
            <p:ph type="title"/>
          </p:nvPr>
        </p:nvSpPr>
        <p:spPr/>
        <p:txBody>
          <a:bodyPr/>
          <a:lstStyle/>
          <a:p>
            <a:r>
              <a:rPr lang="en-US" dirty="0" smtClean="0"/>
              <a:t>HTTP </a:t>
            </a:r>
            <a:r>
              <a:rPr lang="en-US" sz="1600" dirty="0" smtClean="0"/>
              <a:t>(RFC 1945 and 2616)</a:t>
            </a:r>
            <a:r>
              <a:rPr lang="en-US" dirty="0" smtClean="0"/>
              <a:t> </a:t>
            </a:r>
            <a:r>
              <a:rPr lang="mr-IN" dirty="0" smtClean="0"/>
              <a:t>–</a:t>
            </a:r>
            <a:r>
              <a:rPr lang="en-US" dirty="0" smtClean="0"/>
              <a:t> The Client Side</a:t>
            </a:r>
            <a:endParaRPr lang="en-US" dirty="0"/>
          </a:p>
        </p:txBody>
      </p:sp>
      <p:sp>
        <p:nvSpPr>
          <p:cNvPr id="4" name="TextBox 3"/>
          <p:cNvSpPr txBox="1"/>
          <p:nvPr/>
        </p:nvSpPr>
        <p:spPr>
          <a:xfrm>
            <a:off x="4526079" y="6334780"/>
            <a:ext cx="6671573" cy="523220"/>
          </a:xfrm>
          <a:prstGeom prst="rect">
            <a:avLst/>
          </a:prstGeom>
          <a:noFill/>
        </p:spPr>
        <p:txBody>
          <a:bodyPr wrap="square" rtlCol="0">
            <a:spAutoFit/>
          </a:bodyPr>
          <a:lstStyle/>
          <a:p>
            <a:r>
              <a:rPr lang="en-US" sz="2800" b="1" dirty="0">
                <a:solidFill>
                  <a:srgbClr val="FF0000"/>
                </a:solidFill>
              </a:rPr>
              <a:t>http</a:t>
            </a:r>
            <a:r>
              <a:rPr lang="en-US" sz="2800" b="1" dirty="0" smtClean="0">
                <a:solidFill>
                  <a:srgbClr val="FF0000"/>
                </a:solidFill>
              </a:rPr>
              <a:t>://</a:t>
            </a:r>
            <a:r>
              <a:rPr lang="en-US" sz="2800" b="1" dirty="0" smtClean="0">
                <a:solidFill>
                  <a:srgbClr val="0070C0"/>
                </a:solidFill>
              </a:rPr>
              <a:t>mnit.ac.in/</a:t>
            </a:r>
            <a:r>
              <a:rPr lang="en-US" sz="2800" b="1" dirty="0" smtClean="0"/>
              <a:t> </a:t>
            </a:r>
            <a:endParaRPr lang="en-US" sz="2800" b="1" dirty="0"/>
          </a:p>
        </p:txBody>
      </p:sp>
    </p:spTree>
    <p:extLst>
      <p:ext uri="{BB962C8B-B14F-4D97-AF65-F5344CB8AC3E}">
        <p14:creationId xmlns="" xmlns:p14="http://schemas.microsoft.com/office/powerpoint/2010/main" val="780054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browser determines the URL</a:t>
            </a:r>
          </a:p>
          <a:p>
            <a:r>
              <a:rPr lang="en-US" dirty="0" smtClean="0"/>
              <a:t>The browser asks DNS for the IP address of the server </a:t>
            </a:r>
            <a:r>
              <a:rPr lang="en-US" i="1" dirty="0" smtClean="0"/>
              <a:t>mnit.ac.in</a:t>
            </a:r>
          </a:p>
          <a:p>
            <a:r>
              <a:rPr lang="en-US" dirty="0" smtClean="0"/>
              <a:t>DNS replies </a:t>
            </a:r>
          </a:p>
          <a:p>
            <a:r>
              <a:rPr lang="en-US" dirty="0" smtClean="0"/>
              <a:t>The browser makes a TCP connection to port 80, the well known port for the HTTP protocol</a:t>
            </a:r>
          </a:p>
          <a:p>
            <a:r>
              <a:rPr lang="en-US" dirty="0" smtClean="0"/>
              <a:t>It sends over an HTTP request asking for the required page</a:t>
            </a:r>
          </a:p>
          <a:p>
            <a:r>
              <a:rPr lang="en-US" dirty="0" smtClean="0"/>
              <a:t>The </a:t>
            </a:r>
            <a:r>
              <a:rPr lang="en-US" i="1" dirty="0" smtClean="0"/>
              <a:t>mnit.ac.in</a:t>
            </a:r>
            <a:r>
              <a:rPr lang="en-US" dirty="0" smtClean="0"/>
              <a:t> server sends the page as an HTTP response, for example by sending the file </a:t>
            </a:r>
            <a:r>
              <a:rPr lang="en-US" i="1" dirty="0" smtClean="0"/>
              <a:t>/profile</a:t>
            </a:r>
            <a:endParaRPr lang="en-US" dirty="0" smtClean="0"/>
          </a:p>
          <a:p>
            <a:r>
              <a:rPr lang="en-US" dirty="0" smtClean="0"/>
              <a:t>If the page includes URLS that are needed for display, the browser fetches the  other URLs using the same process. </a:t>
            </a:r>
            <a:endParaRPr lang="en-US" dirty="0"/>
          </a:p>
        </p:txBody>
      </p:sp>
      <p:sp>
        <p:nvSpPr>
          <p:cNvPr id="3" name="Title 2"/>
          <p:cNvSpPr>
            <a:spLocks noGrp="1"/>
          </p:cNvSpPr>
          <p:nvPr>
            <p:ph type="title"/>
          </p:nvPr>
        </p:nvSpPr>
        <p:spPr/>
        <p:txBody>
          <a:bodyPr>
            <a:normAutofit/>
          </a:bodyPr>
          <a:lstStyle/>
          <a:p>
            <a:r>
              <a:rPr lang="en-US" dirty="0" smtClean="0"/>
              <a:t>The Steps When You Click http://mnit.ac.in/</a:t>
            </a:r>
            <a:endParaRPr lang="en-US" dirty="0"/>
          </a:p>
        </p:txBody>
      </p:sp>
    </p:spTree>
    <p:extLst>
      <p:ext uri="{BB962C8B-B14F-4D97-AF65-F5344CB8AC3E}">
        <p14:creationId xmlns="" xmlns:p14="http://schemas.microsoft.com/office/powerpoint/2010/main" val="1447174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Accept a TCP connection from a client (a browser).</a:t>
            </a:r>
          </a:p>
          <a:p>
            <a:r>
              <a:rPr lang="en-US" smtClean="0"/>
              <a:t>Get the path to the page, which is the name of the file requested.</a:t>
            </a:r>
          </a:p>
          <a:p>
            <a:r>
              <a:rPr lang="en-US" smtClean="0"/>
              <a:t>Get the file (from disk).</a:t>
            </a:r>
          </a:p>
          <a:p>
            <a:r>
              <a:rPr lang="en-US" smtClean="0"/>
              <a:t>Sends the content of the file to the client.</a:t>
            </a:r>
          </a:p>
          <a:p>
            <a:r>
              <a:rPr lang="en-US" smtClean="0"/>
              <a:t>Release (close) the TCP connection. </a:t>
            </a:r>
            <a:endParaRPr lang="en-US" dirty="0"/>
          </a:p>
        </p:txBody>
      </p:sp>
      <p:sp>
        <p:nvSpPr>
          <p:cNvPr id="3" name="Title 2"/>
          <p:cNvSpPr>
            <a:spLocks noGrp="1"/>
          </p:cNvSpPr>
          <p:nvPr>
            <p:ph type="title"/>
          </p:nvPr>
        </p:nvSpPr>
        <p:spPr/>
        <p:txBody>
          <a:bodyPr/>
          <a:lstStyle/>
          <a:p>
            <a:r>
              <a:rPr lang="en-US" smtClean="0"/>
              <a:t>HTTP </a:t>
            </a:r>
            <a:r>
              <a:rPr lang="mr-IN" smtClean="0"/>
              <a:t>–</a:t>
            </a:r>
            <a:r>
              <a:rPr lang="en-US" smtClean="0"/>
              <a:t> The Server Side</a:t>
            </a:r>
            <a:endParaRPr lang="en-US" dirty="0"/>
          </a:p>
        </p:txBody>
      </p:sp>
    </p:spTree>
    <p:extLst>
      <p:ext uri="{BB962C8B-B14F-4D97-AF65-F5344CB8AC3E}">
        <p14:creationId xmlns="" xmlns:p14="http://schemas.microsoft.com/office/powerpoint/2010/main" val="709785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Multi-Threaded Server</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181100" y="1075871"/>
            <a:ext cx="9613900" cy="3835400"/>
          </a:xfrm>
          <a:prstGeom prst="rect">
            <a:avLst/>
          </a:prstGeom>
        </p:spPr>
      </p:pic>
      <p:sp>
        <p:nvSpPr>
          <p:cNvPr id="5" name="TextBox 4"/>
          <p:cNvSpPr txBox="1"/>
          <p:nvPr/>
        </p:nvSpPr>
        <p:spPr>
          <a:xfrm>
            <a:off x="4513942" y="5998462"/>
            <a:ext cx="6618515" cy="369332"/>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
        <p:nvSpPr>
          <p:cNvPr id="6" name="TextBox 5"/>
          <p:cNvSpPr txBox="1"/>
          <p:nvPr/>
        </p:nvSpPr>
        <p:spPr>
          <a:xfrm>
            <a:off x="290286" y="3831771"/>
            <a:ext cx="4049485" cy="954107"/>
          </a:xfrm>
          <a:prstGeom prst="rect">
            <a:avLst/>
          </a:prstGeom>
          <a:noFill/>
        </p:spPr>
        <p:txBody>
          <a:bodyPr wrap="square" rtlCol="0">
            <a:spAutoFit/>
          </a:bodyPr>
          <a:lstStyle/>
          <a:p>
            <a:r>
              <a:rPr lang="en-US" sz="2800" b="1" dirty="0" smtClean="0"/>
              <a:t>Serves multiple client requests simultaneously</a:t>
            </a:r>
            <a:endParaRPr lang="en-US" sz="2800" b="1" dirty="0"/>
          </a:p>
        </p:txBody>
      </p:sp>
    </p:spTree>
    <p:extLst>
      <p:ext uri="{BB962C8B-B14F-4D97-AF65-F5344CB8AC3E}">
        <p14:creationId xmlns="" xmlns:p14="http://schemas.microsoft.com/office/powerpoint/2010/main" val="1471400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HTTP uses TCP to set up a connection between the server and the client. In general, HTTP server runs at port 80 (default port) or 8080 (alternate port). </a:t>
            </a:r>
          </a:p>
          <a:p>
            <a:endParaRPr lang="en-US" smtClean="0"/>
          </a:p>
          <a:p>
            <a:r>
              <a:rPr lang="en-US" smtClean="0"/>
              <a:t>HTTP 1.0 </a:t>
            </a:r>
            <a:r>
              <a:rPr lang="mr-IN" smtClean="0"/>
              <a:t>–</a:t>
            </a:r>
            <a:r>
              <a:rPr lang="en-US" smtClean="0"/>
              <a:t> After the connections were established, a single request was sent over and a single response was sent back. Then the TCP connections are released. </a:t>
            </a:r>
          </a:p>
          <a:p>
            <a:pPr lvl="1"/>
            <a:r>
              <a:rPr lang="en-US" smtClean="0"/>
              <a:t>Create separate connections for every content in the web-page. Overhead is high. </a:t>
            </a:r>
          </a:p>
          <a:p>
            <a:pPr lvl="1"/>
            <a:endParaRPr lang="en-US" smtClean="0"/>
          </a:p>
          <a:p>
            <a:r>
              <a:rPr lang="en-US" b="1" smtClean="0"/>
              <a:t>Persistent Connection </a:t>
            </a:r>
            <a:r>
              <a:rPr lang="en-US" smtClean="0"/>
              <a:t>(HTTP 1.1) </a:t>
            </a:r>
            <a:r>
              <a:rPr lang="mr-IN" smtClean="0"/>
              <a:t>–</a:t>
            </a:r>
            <a:r>
              <a:rPr lang="en-US" smtClean="0"/>
              <a:t> send additional requests and additional responses in a single TCP connection (</a:t>
            </a:r>
            <a:r>
              <a:rPr lang="en-US" b="1" smtClean="0"/>
              <a:t>connection reuse)</a:t>
            </a:r>
            <a:r>
              <a:rPr lang="en-US" smtClean="0"/>
              <a:t>. </a:t>
            </a:r>
          </a:p>
          <a:p>
            <a:pPr lvl="1"/>
            <a:r>
              <a:rPr lang="en-US" smtClean="0"/>
              <a:t>It is also possible to </a:t>
            </a:r>
            <a:r>
              <a:rPr lang="en-US" b="1" smtClean="0"/>
              <a:t>pipeline requests</a:t>
            </a:r>
            <a:r>
              <a:rPr lang="en-US" smtClean="0"/>
              <a:t>. </a:t>
            </a:r>
            <a:endParaRPr lang="en-US" dirty="0"/>
          </a:p>
        </p:txBody>
      </p:sp>
      <p:sp>
        <p:nvSpPr>
          <p:cNvPr id="3" name="Title 2"/>
          <p:cNvSpPr>
            <a:spLocks noGrp="1"/>
          </p:cNvSpPr>
          <p:nvPr>
            <p:ph type="title"/>
          </p:nvPr>
        </p:nvSpPr>
        <p:spPr/>
        <p:txBody>
          <a:bodyPr/>
          <a:lstStyle/>
          <a:p>
            <a:r>
              <a:rPr lang="en-US" smtClean="0"/>
              <a:t>Connections </a:t>
            </a:r>
            <a:endParaRPr lang="en-US" dirty="0"/>
          </a:p>
        </p:txBody>
      </p:sp>
    </p:spTree>
    <p:extLst>
      <p:ext uri="{BB962C8B-B14F-4D97-AF65-F5344CB8AC3E}">
        <p14:creationId xmlns="" xmlns:p14="http://schemas.microsoft.com/office/powerpoint/2010/main" val="387519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Connections</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2456544" y="873696"/>
            <a:ext cx="9398000" cy="5334000"/>
          </a:xfrm>
          <a:prstGeom prst="rect">
            <a:avLst/>
          </a:prstGeom>
        </p:spPr>
      </p:pic>
      <p:sp>
        <p:nvSpPr>
          <p:cNvPr id="6" name="TextBox 5"/>
          <p:cNvSpPr txBox="1"/>
          <p:nvPr/>
        </p:nvSpPr>
        <p:spPr>
          <a:xfrm>
            <a:off x="3127831" y="5985881"/>
            <a:ext cx="1698171" cy="523220"/>
          </a:xfrm>
          <a:prstGeom prst="rect">
            <a:avLst/>
          </a:prstGeom>
          <a:noFill/>
        </p:spPr>
        <p:txBody>
          <a:bodyPr wrap="square" rtlCol="0">
            <a:spAutoFit/>
          </a:bodyPr>
          <a:lstStyle/>
          <a:p>
            <a:r>
              <a:rPr lang="en-US" sz="2800" b="1" dirty="0" smtClean="0"/>
              <a:t>HTTP 1.0</a:t>
            </a:r>
            <a:endParaRPr lang="en-US" sz="2800" b="1" dirty="0"/>
          </a:p>
        </p:txBody>
      </p:sp>
      <p:sp>
        <p:nvSpPr>
          <p:cNvPr id="7" name="TextBox 6"/>
          <p:cNvSpPr txBox="1"/>
          <p:nvPr/>
        </p:nvSpPr>
        <p:spPr>
          <a:xfrm>
            <a:off x="5163458" y="5903893"/>
            <a:ext cx="3679372" cy="954107"/>
          </a:xfrm>
          <a:prstGeom prst="rect">
            <a:avLst/>
          </a:prstGeom>
          <a:noFill/>
        </p:spPr>
        <p:txBody>
          <a:bodyPr wrap="square" rtlCol="0">
            <a:spAutoFit/>
          </a:bodyPr>
          <a:lstStyle/>
          <a:p>
            <a:r>
              <a:rPr lang="en-US" sz="2800" b="1" dirty="0" smtClean="0"/>
              <a:t>HTTP 1.1 </a:t>
            </a:r>
            <a:r>
              <a:rPr lang="mr-IN" sz="2800" b="1" dirty="0" smtClean="0"/>
              <a:t>–</a:t>
            </a:r>
            <a:r>
              <a:rPr lang="en-US" sz="2800" b="1" dirty="0" smtClean="0"/>
              <a:t> Persistent Connections</a:t>
            </a:r>
            <a:endParaRPr lang="en-US" sz="2800" b="1" dirty="0"/>
          </a:p>
        </p:txBody>
      </p:sp>
      <p:sp>
        <p:nvSpPr>
          <p:cNvPr id="8" name="TextBox 7"/>
          <p:cNvSpPr txBox="1"/>
          <p:nvPr/>
        </p:nvSpPr>
        <p:spPr>
          <a:xfrm>
            <a:off x="8407399" y="5856399"/>
            <a:ext cx="3784601" cy="954107"/>
          </a:xfrm>
          <a:prstGeom prst="rect">
            <a:avLst/>
          </a:prstGeom>
          <a:noFill/>
        </p:spPr>
        <p:txBody>
          <a:bodyPr wrap="square" rtlCol="0">
            <a:spAutoFit/>
          </a:bodyPr>
          <a:lstStyle/>
          <a:p>
            <a:r>
              <a:rPr lang="en-US" sz="2800" b="1" dirty="0" smtClean="0"/>
              <a:t>HTTP 1.1 </a:t>
            </a:r>
            <a:r>
              <a:rPr lang="mr-IN" sz="2800" b="1" dirty="0" smtClean="0"/>
              <a:t>–</a:t>
            </a:r>
            <a:r>
              <a:rPr lang="en-US" sz="2800" b="1" dirty="0" smtClean="0"/>
              <a:t> Persistent Connections (Pipelined)</a:t>
            </a:r>
            <a:endParaRPr lang="en-US" sz="2800" b="1" dirty="0"/>
          </a:p>
        </p:txBody>
      </p:sp>
      <p:sp>
        <p:nvSpPr>
          <p:cNvPr id="9" name="TextBox 8"/>
          <p:cNvSpPr txBox="1"/>
          <p:nvPr/>
        </p:nvSpPr>
        <p:spPr>
          <a:xfrm>
            <a:off x="0" y="4677662"/>
            <a:ext cx="2917371"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
        <p:nvSpPr>
          <p:cNvPr id="10" name="TextBox 9"/>
          <p:cNvSpPr txBox="1"/>
          <p:nvPr/>
        </p:nvSpPr>
        <p:spPr>
          <a:xfrm>
            <a:off x="94342" y="873696"/>
            <a:ext cx="2728685" cy="2031325"/>
          </a:xfrm>
          <a:prstGeom prst="rect">
            <a:avLst/>
          </a:prstGeom>
          <a:noFill/>
        </p:spPr>
        <p:txBody>
          <a:bodyPr wrap="square" rtlCol="0">
            <a:spAutoFit/>
          </a:bodyPr>
          <a:lstStyle/>
          <a:p>
            <a:r>
              <a:rPr lang="en-US" b="1" dirty="0" smtClean="0"/>
              <a:t>Persistent Connections: </a:t>
            </a:r>
            <a:r>
              <a:rPr lang="en-US" dirty="0" smtClean="0"/>
              <a:t>Set at </a:t>
            </a:r>
            <a:r>
              <a:rPr lang="en-US" i="1" dirty="0" smtClean="0"/>
              <a:t>keep-alive </a:t>
            </a:r>
            <a:r>
              <a:rPr lang="en-US" dirty="0" smtClean="0"/>
              <a:t>information in the HTTP header (HTTP 1.0) </a:t>
            </a:r>
          </a:p>
          <a:p>
            <a:endParaRPr lang="en-US" b="1" dirty="0"/>
          </a:p>
          <a:p>
            <a:r>
              <a:rPr lang="en-US" b="1" dirty="0" smtClean="0"/>
              <a:t>HTTP 1.1 </a:t>
            </a:r>
            <a:r>
              <a:rPr lang="mr-IN" b="1" dirty="0" smtClean="0"/>
              <a:t>–</a:t>
            </a:r>
            <a:r>
              <a:rPr lang="en-US" b="1" dirty="0" smtClean="0"/>
              <a:t> All connections are by default persistent</a:t>
            </a:r>
            <a:endParaRPr lang="en-US" b="1" dirty="0"/>
          </a:p>
        </p:txBody>
      </p:sp>
    </p:spTree>
    <p:extLst>
      <p:ext uri="{BB962C8B-B14F-4D97-AF65-F5344CB8AC3E}">
        <p14:creationId xmlns="" xmlns:p14="http://schemas.microsoft.com/office/powerpoint/2010/main" val="2018683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1137424"/>
            <a:ext cx="6752063" cy="5349838"/>
          </a:xfrm>
        </p:spPr>
        <p:txBody>
          <a:bodyPr/>
          <a:lstStyle/>
          <a:p>
            <a:r>
              <a:rPr lang="en-US" smtClean="0"/>
              <a:t>Specifies what a HTTP Request will do</a:t>
            </a:r>
          </a:p>
          <a:p>
            <a:endParaRPr lang="en-US" smtClean="0"/>
          </a:p>
          <a:p>
            <a:r>
              <a:rPr lang="en-US" smtClean="0"/>
              <a:t>GET </a:t>
            </a:r>
            <a:r>
              <a:rPr lang="en-US" i="1" smtClean="0"/>
              <a:t>filename</a:t>
            </a:r>
            <a:r>
              <a:rPr lang="en-US" smtClean="0"/>
              <a:t> HTTP/1.1</a:t>
            </a:r>
            <a:endParaRPr lang="en-US" dirty="0"/>
          </a:p>
        </p:txBody>
      </p:sp>
      <p:sp>
        <p:nvSpPr>
          <p:cNvPr id="3" name="Title 2"/>
          <p:cNvSpPr>
            <a:spLocks noGrp="1"/>
          </p:cNvSpPr>
          <p:nvPr>
            <p:ph type="title"/>
          </p:nvPr>
        </p:nvSpPr>
        <p:spPr/>
        <p:txBody>
          <a:bodyPr/>
          <a:lstStyle/>
          <a:p>
            <a:r>
              <a:rPr lang="en-US" smtClean="0"/>
              <a:t>HTTP Request Methods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7108902" y="1621972"/>
            <a:ext cx="4800600" cy="3543300"/>
          </a:xfrm>
          <a:prstGeom prst="rect">
            <a:avLst/>
          </a:prstGeom>
        </p:spPr>
      </p:pic>
      <p:pic>
        <p:nvPicPr>
          <p:cNvPr id="5" name="Picture 4"/>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1263650" y="2905456"/>
            <a:ext cx="5717721" cy="3381044"/>
          </a:xfrm>
          <a:prstGeom prst="rect">
            <a:avLst/>
          </a:prstGeom>
        </p:spPr>
      </p:pic>
    </p:spTree>
    <p:extLst>
      <p:ext uri="{BB962C8B-B14F-4D97-AF65-F5344CB8AC3E}">
        <p14:creationId xmlns="" xmlns:p14="http://schemas.microsoft.com/office/powerpoint/2010/main" val="1833055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307583"/>
            <a:ext cx="9644332" cy="23506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smtClean="0"/>
              <a:t>                                   Software, Kernel  </a:t>
            </a:r>
            <a:endParaRPr lang="en-US" sz="3200" b="1" dirty="0"/>
          </a:p>
        </p:txBody>
      </p:sp>
      <p:sp>
        <p:nvSpPr>
          <p:cNvPr id="11" name="Rectangle 10"/>
          <p:cNvSpPr/>
          <p:nvPr/>
        </p:nvSpPr>
        <p:spPr>
          <a:xfrm>
            <a:off x="0" y="4658264"/>
            <a:ext cx="9644332" cy="8453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smtClean="0"/>
              <a:t>                                                Firmware, Device Driver</a:t>
            </a:r>
            <a:endParaRPr lang="en-US" sz="3200" b="1" dirty="0"/>
          </a:p>
        </p:txBody>
      </p:sp>
      <p:sp>
        <p:nvSpPr>
          <p:cNvPr id="10" name="Rectangle 9"/>
          <p:cNvSpPr/>
          <p:nvPr/>
        </p:nvSpPr>
        <p:spPr>
          <a:xfrm>
            <a:off x="0" y="5503653"/>
            <a:ext cx="9644332" cy="8626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smtClean="0"/>
              <a:t>                      Hardware</a:t>
            </a:r>
            <a:endParaRPr lang="en-US" sz="3200" b="1" dirty="0"/>
          </a:p>
        </p:txBody>
      </p:sp>
      <p:sp>
        <p:nvSpPr>
          <p:cNvPr id="14" name="Content Placeholder 13"/>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Protocol Stack Implementation in a Host</a:t>
            </a:r>
            <a:endParaRPr lang="en-US" dirty="0"/>
          </a:p>
        </p:txBody>
      </p:sp>
      <p:grpSp>
        <p:nvGrpSpPr>
          <p:cNvPr id="4" name="Group 3"/>
          <p:cNvGrpSpPr/>
          <p:nvPr/>
        </p:nvGrpSpPr>
        <p:grpSpPr>
          <a:xfrm>
            <a:off x="207033" y="1340478"/>
            <a:ext cx="3640348"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Physical</a:t>
              </a:r>
              <a:endParaRPr lang="en-US" sz="2800" b="1" dirty="0"/>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8609162" y="260232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8609162" y="1739683"/>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dirty="0" smtClean="0"/>
                <a:t>Application</a:t>
              </a:r>
              <a:endParaRPr lang="en-US" sz="2800" b="1" dirty="0"/>
            </a:p>
          </p:txBody>
        </p:sp>
      </p:grpSp>
    </p:spTree>
    <p:extLst>
      <p:ext uri="{BB962C8B-B14F-4D97-AF65-F5344CB8AC3E}">
        <p14:creationId xmlns="" xmlns:p14="http://schemas.microsoft.com/office/powerpoint/2010/main" val="1389014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HTTP Request Header Fields (Partial List)</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282700" y="1168400"/>
            <a:ext cx="9626600" cy="4508500"/>
          </a:xfrm>
          <a:prstGeom prst="rect">
            <a:avLst/>
          </a:prstGeom>
        </p:spPr>
      </p:pic>
    </p:spTree>
    <p:extLst>
      <p:ext uri="{BB962C8B-B14F-4D97-AF65-F5344CB8AC3E}">
        <p14:creationId xmlns="" xmlns:p14="http://schemas.microsoft.com/office/powerpoint/2010/main" val="886498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Specifies the status of the request message. </a:t>
            </a:r>
            <a:endParaRPr lang="en-US" dirty="0"/>
          </a:p>
        </p:txBody>
      </p:sp>
      <p:sp>
        <p:nvSpPr>
          <p:cNvPr id="3" name="Title 2"/>
          <p:cNvSpPr>
            <a:spLocks noGrp="1"/>
          </p:cNvSpPr>
          <p:nvPr>
            <p:ph type="title"/>
          </p:nvPr>
        </p:nvSpPr>
        <p:spPr/>
        <p:txBody>
          <a:bodyPr/>
          <a:lstStyle/>
          <a:p>
            <a:r>
              <a:rPr lang="en-US" smtClean="0"/>
              <a:t>HTTP Response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665514" y="1672771"/>
            <a:ext cx="8280400" cy="2438400"/>
          </a:xfrm>
          <a:prstGeom prst="rect">
            <a:avLst/>
          </a:prstGeom>
        </p:spPr>
      </p:pic>
      <p:pic>
        <p:nvPicPr>
          <p:cNvPr id="5" name="Picture 4"/>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6340928" y="4111171"/>
            <a:ext cx="5401129" cy="2721285"/>
          </a:xfrm>
          <a:prstGeom prst="rect">
            <a:avLst/>
          </a:prstGeom>
        </p:spPr>
      </p:pic>
    </p:spTree>
    <p:extLst>
      <p:ext uri="{BB962C8B-B14F-4D97-AF65-F5344CB8AC3E}">
        <p14:creationId xmlns="" xmlns:p14="http://schemas.microsoft.com/office/powerpoint/2010/main" val="21200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HTTP Response Header Fields (Partial List)</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460500" y="1397000"/>
            <a:ext cx="9271000" cy="4064000"/>
          </a:xfrm>
          <a:prstGeom prst="rect">
            <a:avLst/>
          </a:prstGeom>
        </p:spPr>
      </p:pic>
    </p:spTree>
    <p:extLst>
      <p:ext uri="{BB962C8B-B14F-4D97-AF65-F5344CB8AC3E}">
        <p14:creationId xmlns="" xmlns:p14="http://schemas.microsoft.com/office/powerpoint/2010/main" val="547878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a:ext>
            </a:extLst>
          </a:blip>
          <a:stretch>
            <a:fillRect/>
          </a:stretch>
        </p:blipFill>
        <p:spPr>
          <a:xfrm>
            <a:off x="182894" y="1392918"/>
            <a:ext cx="11872634" cy="2888796"/>
          </a:xfrm>
        </p:spPr>
      </p:pic>
      <p:sp>
        <p:nvSpPr>
          <p:cNvPr id="3" name="Title 2"/>
          <p:cNvSpPr>
            <a:spLocks noGrp="1"/>
          </p:cNvSpPr>
          <p:nvPr>
            <p:ph type="title"/>
          </p:nvPr>
        </p:nvSpPr>
        <p:spPr/>
        <p:txBody>
          <a:bodyPr/>
          <a:lstStyle/>
          <a:p>
            <a:r>
              <a:rPr lang="en-US" smtClean="0"/>
              <a:t>HTTP Caching</a:t>
            </a:r>
            <a:endParaRPr lang="en-US" dirty="0"/>
          </a:p>
        </p:txBody>
      </p:sp>
      <p:sp>
        <p:nvSpPr>
          <p:cNvPr id="6" name="TextBox 5"/>
          <p:cNvSpPr txBox="1"/>
          <p:nvPr/>
        </p:nvSpPr>
        <p:spPr>
          <a:xfrm>
            <a:off x="4513942" y="5998462"/>
            <a:ext cx="6618515" cy="369332"/>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359058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Dynamic Web Applications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315073" y="1601787"/>
            <a:ext cx="11561854" cy="3827463"/>
          </a:xfrm>
          <a:prstGeom prst="rect">
            <a:avLst/>
          </a:prstGeom>
        </p:spPr>
      </p:pic>
      <p:sp>
        <p:nvSpPr>
          <p:cNvPr id="5" name="TextBox 4"/>
          <p:cNvSpPr txBox="1"/>
          <p:nvPr/>
        </p:nvSpPr>
        <p:spPr>
          <a:xfrm>
            <a:off x="4513942" y="5998462"/>
            <a:ext cx="6618515" cy="369332"/>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7222136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HTTP is by default a </a:t>
            </a:r>
            <a:r>
              <a:rPr lang="en-US" b="1" smtClean="0"/>
              <a:t>stateless protocol</a:t>
            </a:r>
            <a:endParaRPr lang="en-US" b="1" i="1" smtClean="0"/>
          </a:p>
          <a:p>
            <a:pPr lvl="1"/>
            <a:r>
              <a:rPr lang="en-US" smtClean="0"/>
              <a:t>Every Response corresponds to the previous Request only, it does not remember any state information, such as last page accessed</a:t>
            </a:r>
          </a:p>
          <a:p>
            <a:pPr lvl="1"/>
            <a:endParaRPr lang="en-US" smtClean="0"/>
          </a:p>
          <a:p>
            <a:r>
              <a:rPr lang="en-US" smtClean="0"/>
              <a:t>Use </a:t>
            </a:r>
            <a:r>
              <a:rPr lang="en-US" b="1" smtClean="0"/>
              <a:t>Cookies</a:t>
            </a:r>
            <a:r>
              <a:rPr lang="en-US" smtClean="0"/>
              <a:t> to store the state information. Client forwards the additional information along with the Request message by reading the cookie.</a:t>
            </a:r>
            <a:endParaRPr lang="en-US" dirty="0"/>
          </a:p>
        </p:txBody>
      </p:sp>
      <p:sp>
        <p:nvSpPr>
          <p:cNvPr id="3" name="Title 2"/>
          <p:cNvSpPr>
            <a:spLocks noGrp="1"/>
          </p:cNvSpPr>
          <p:nvPr>
            <p:ph type="title"/>
          </p:nvPr>
        </p:nvSpPr>
        <p:spPr/>
        <p:txBody>
          <a:bodyPr/>
          <a:lstStyle/>
          <a:p>
            <a:r>
              <a:rPr lang="en-US" smtClean="0"/>
              <a:t>Cookies</a:t>
            </a:r>
            <a:endParaRPr lang="en-US" dirty="0"/>
          </a:p>
        </p:txBody>
      </p:sp>
      <p:pic>
        <p:nvPicPr>
          <p:cNvPr id="4" name="Picture 3"/>
          <p:cNvPicPr>
            <a:picLocks noChangeAspect="1"/>
          </p:cNvPicPr>
          <p:nvPr/>
        </p:nvPicPr>
        <p:blipFill>
          <a:blip r:embed="rId2"/>
          <a:stretch>
            <a:fillRect/>
          </a:stretch>
        </p:blipFill>
        <p:spPr>
          <a:xfrm>
            <a:off x="4532063" y="3730172"/>
            <a:ext cx="5928143" cy="3075800"/>
          </a:xfrm>
          <a:prstGeom prst="rect">
            <a:avLst/>
          </a:prstGeom>
        </p:spPr>
      </p:pic>
    </p:spTree>
    <p:extLst>
      <p:ext uri="{BB962C8B-B14F-4D97-AF65-F5344CB8AC3E}">
        <p14:creationId xmlns="" xmlns:p14="http://schemas.microsoft.com/office/powerpoint/2010/main" val="1396680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Intercepts the TCP connections to process the HTTP data. </a:t>
            </a:r>
            <a:endParaRPr lang="en-US" dirty="0"/>
          </a:p>
        </p:txBody>
      </p:sp>
      <p:sp>
        <p:nvSpPr>
          <p:cNvPr id="3" name="Title 2"/>
          <p:cNvSpPr>
            <a:spLocks noGrp="1"/>
          </p:cNvSpPr>
          <p:nvPr>
            <p:ph type="title"/>
          </p:nvPr>
        </p:nvSpPr>
        <p:spPr/>
        <p:txBody>
          <a:bodyPr/>
          <a:lstStyle/>
          <a:p>
            <a:r>
              <a:rPr lang="en-US" smtClean="0"/>
              <a:t>HTTP Proxy</a:t>
            </a:r>
            <a:endParaRPr lang="en-US" dirty="0"/>
          </a:p>
        </p:txBody>
      </p:sp>
      <p:pic>
        <p:nvPicPr>
          <p:cNvPr id="4" name="Picture 3"/>
          <p:cNvPicPr>
            <a:picLocks noChangeAspect="1"/>
          </p:cNvPicPr>
          <p:nvPr/>
        </p:nvPicPr>
        <p:blipFill>
          <a:blip r:embed="rId2"/>
          <a:stretch>
            <a:fillRect/>
          </a:stretch>
        </p:blipFill>
        <p:spPr>
          <a:xfrm>
            <a:off x="1393370" y="1667459"/>
            <a:ext cx="9158515" cy="4674659"/>
          </a:xfrm>
          <a:prstGeom prst="rect">
            <a:avLst/>
          </a:prstGeom>
        </p:spPr>
      </p:pic>
      <p:sp>
        <p:nvSpPr>
          <p:cNvPr id="5" name="TextBox 4"/>
          <p:cNvSpPr txBox="1"/>
          <p:nvPr/>
        </p:nvSpPr>
        <p:spPr>
          <a:xfrm>
            <a:off x="5675085" y="6342118"/>
            <a:ext cx="1785257" cy="461665"/>
          </a:xfrm>
          <a:prstGeom prst="rect">
            <a:avLst/>
          </a:prstGeom>
          <a:noFill/>
        </p:spPr>
        <p:txBody>
          <a:bodyPr wrap="square" rtlCol="0">
            <a:spAutoFit/>
          </a:bodyPr>
          <a:lstStyle/>
          <a:p>
            <a:r>
              <a:rPr lang="en-US" sz="2400" b="1" dirty="0" smtClean="0"/>
              <a:t>HTTP Proxy</a:t>
            </a:r>
            <a:endParaRPr lang="en-US" sz="2400" b="1" dirty="0"/>
          </a:p>
        </p:txBody>
      </p:sp>
    </p:spTree>
    <p:extLst>
      <p:ext uri="{BB962C8B-B14F-4D97-AF65-F5344CB8AC3E}">
        <p14:creationId xmlns="" xmlns:p14="http://schemas.microsoft.com/office/powerpoint/2010/main" val="1132684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Application Layer Interfacing</a:t>
            </a:r>
            <a:endParaRPr lang="en-US" dirty="0"/>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UDP</a:t>
            </a:r>
            <a:endParaRPr lang="en-US" sz="3200" b="1" dirty="0"/>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smtClean="0"/>
              <a:t>End to end packet delivery</a:t>
            </a:r>
            <a:endParaRPr lang="en-US" sz="2400" b="1"/>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                          TCP</a:t>
            </a:r>
            <a:endParaRPr lang="en-US" sz="3200" b="1" dirty="0"/>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Connection Establishment</a:t>
            </a:r>
            <a:endParaRPr lang="en-US" sz="2400" b="1" dirty="0"/>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Flow and Congestion Control</a:t>
            </a:r>
            <a:endParaRPr lang="en-US" sz="2400" b="1" dirty="0"/>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Ordered Packet Delivery</a:t>
            </a:r>
            <a:endParaRPr lang="en-US" sz="2400" b="1" dirty="0"/>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2762173" y="135573"/>
              <a:ext cx="3427394" cy="862642"/>
            </a:xfrm>
            <a:prstGeom prst="rect">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Name Service</a:t>
              </a:r>
            </a:p>
            <a:p>
              <a:pPr algn="ctr"/>
              <a:r>
                <a:rPr lang="en-US" sz="2800" b="1" dirty="0" smtClean="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Web</a:t>
            </a:r>
          </a:p>
          <a:p>
            <a:pPr algn="ctr"/>
            <a:r>
              <a:rPr lang="en-US" sz="2800" b="1" dirty="0" smtClean="0"/>
              <a:t>(HTTP)</a:t>
            </a:r>
            <a:endParaRPr lang="en-US" sz="2800" b="1" dirty="0"/>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Email</a:t>
            </a:r>
          </a:p>
          <a:p>
            <a:pPr algn="ctr"/>
            <a:r>
              <a:rPr lang="en-US" sz="2800" b="1" dirty="0" smtClean="0"/>
              <a:t>(SMTP, POP, IMAP)</a:t>
            </a:r>
            <a:endParaRPr lang="en-US" sz="2800" b="1" dirty="0"/>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File Transfer</a:t>
            </a:r>
          </a:p>
          <a:p>
            <a:pPr algn="ctr"/>
            <a:r>
              <a:rPr lang="en-US" sz="2800" b="1" dirty="0" smtClean="0"/>
              <a:t>(FTP)</a:t>
            </a:r>
            <a:endParaRPr lang="en-US" sz="2800" b="1" dirty="0"/>
          </a:p>
        </p:txBody>
      </p:sp>
      <p:pic>
        <p:nvPicPr>
          <p:cNvPr id="2" name="Picture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 xmlns:p14="http://schemas.microsoft.com/office/powerpoint/2010/main" val="1420192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Assign </a:t>
            </a:r>
            <a:r>
              <a:rPr lang="en-US" b="1" smtClean="0"/>
              <a:t>Unique names </a:t>
            </a:r>
            <a:r>
              <a:rPr lang="en-US" smtClean="0"/>
              <a:t>to an IP address (machine interface)</a:t>
            </a:r>
          </a:p>
          <a:p>
            <a:endParaRPr lang="en-US" smtClean="0"/>
          </a:p>
          <a:p>
            <a:r>
              <a:rPr lang="en-US" smtClean="0"/>
              <a:t>ARPANET </a:t>
            </a:r>
            <a:r>
              <a:rPr lang="mr-IN" smtClean="0"/>
              <a:t>–</a:t>
            </a:r>
            <a:r>
              <a:rPr lang="en-US" smtClean="0"/>
              <a:t> a file </a:t>
            </a:r>
            <a:r>
              <a:rPr lang="en-US" i="1" smtClean="0"/>
              <a:t>hosts.txt</a:t>
            </a:r>
            <a:r>
              <a:rPr lang="en-US" smtClean="0"/>
              <a:t> listed all the computer names and their IP addresses. </a:t>
            </a:r>
          </a:p>
          <a:p>
            <a:endParaRPr lang="en-US" smtClean="0"/>
          </a:p>
          <a:p>
            <a:r>
              <a:rPr lang="en-US" smtClean="0"/>
              <a:t>Resolve the host name conflicts over the Internet </a:t>
            </a:r>
            <a:r>
              <a:rPr lang="mr-IN" smtClean="0"/>
              <a:t>–</a:t>
            </a:r>
            <a:r>
              <a:rPr lang="en-US" smtClean="0"/>
              <a:t> a naming hierarchy needs to be managed</a:t>
            </a:r>
          </a:p>
          <a:p>
            <a:pPr lvl="1"/>
            <a:r>
              <a:rPr lang="en-US" smtClean="0"/>
              <a:t>Rooted at an organization </a:t>
            </a:r>
            <a:r>
              <a:rPr lang="en-US" b="1" smtClean="0"/>
              <a:t>Internet Corporation for Assigned Names and Numbers (ICANN)</a:t>
            </a:r>
            <a:r>
              <a:rPr lang="en-US" smtClean="0"/>
              <a:t> </a:t>
            </a:r>
            <a:endParaRPr lang="en-US" b="1" dirty="0"/>
          </a:p>
        </p:txBody>
      </p:sp>
      <p:sp>
        <p:nvSpPr>
          <p:cNvPr id="3" name="Title 2"/>
          <p:cNvSpPr>
            <a:spLocks noGrp="1"/>
          </p:cNvSpPr>
          <p:nvPr>
            <p:ph type="title"/>
          </p:nvPr>
        </p:nvSpPr>
        <p:spPr/>
        <p:txBody>
          <a:bodyPr/>
          <a:lstStyle/>
          <a:p>
            <a:r>
              <a:rPr lang="en-US" smtClean="0"/>
              <a:t>Domain Name System (DNS)</a:t>
            </a:r>
            <a:endParaRPr lang="en-US" dirty="0"/>
          </a:p>
        </p:txBody>
      </p:sp>
    </p:spTree>
    <p:extLst>
      <p:ext uri="{BB962C8B-B14F-4D97-AF65-F5344CB8AC3E}">
        <p14:creationId xmlns="" xmlns:p14="http://schemas.microsoft.com/office/powerpoint/2010/main" val="1556834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DNS Name Space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30900" y="986972"/>
            <a:ext cx="9129216" cy="3797850"/>
          </a:xfrm>
          <a:prstGeom prst="rect">
            <a:avLst/>
          </a:prstGeom>
        </p:spPr>
      </p:pic>
      <p:sp>
        <p:nvSpPr>
          <p:cNvPr id="5" name="Content Placeholder 1"/>
          <p:cNvSpPr>
            <a:spLocks noGrp="1"/>
          </p:cNvSpPr>
          <p:nvPr>
            <p:ph idx="1"/>
          </p:nvPr>
        </p:nvSpPr>
        <p:spPr>
          <a:xfrm>
            <a:off x="319668" y="4912257"/>
            <a:ext cx="11552663" cy="1517572"/>
          </a:xfrm>
        </p:spPr>
        <p:txBody>
          <a:bodyPr/>
          <a:lstStyle/>
          <a:p>
            <a:r>
              <a:rPr lang="en-US" smtClean="0"/>
              <a:t>The top level domains are run by </a:t>
            </a:r>
            <a:r>
              <a:rPr lang="en-US" b="1" smtClean="0"/>
              <a:t>registrars</a:t>
            </a:r>
            <a:r>
              <a:rPr lang="en-US" smtClean="0"/>
              <a:t> appointed by ICANN</a:t>
            </a:r>
          </a:p>
          <a:p>
            <a:r>
              <a:rPr lang="en-US" smtClean="0"/>
              <a:t>Name registrar for India (.in domain): </a:t>
            </a:r>
            <a:r>
              <a:rPr lang="en-US" b="1" smtClean="0"/>
              <a:t>registry.in </a:t>
            </a:r>
            <a:r>
              <a:rPr lang="en-US" smtClean="0"/>
              <a:t>(National Internet Exchange of India </a:t>
            </a:r>
            <a:r>
              <a:rPr lang="mr-IN" smtClean="0"/>
              <a:t>–</a:t>
            </a:r>
            <a:r>
              <a:rPr lang="en-US" smtClean="0"/>
              <a:t> </a:t>
            </a:r>
            <a:r>
              <a:rPr lang="en-US" b="1" smtClean="0"/>
              <a:t>NIXI</a:t>
            </a:r>
            <a:r>
              <a:rPr lang="en-US" smtClean="0"/>
              <a:t>) </a:t>
            </a:r>
            <a:endParaRPr lang="en-US" dirty="0" smtClean="0"/>
          </a:p>
        </p:txBody>
      </p:sp>
      <p:sp>
        <p:nvSpPr>
          <p:cNvPr id="6" name="TextBox 5"/>
          <p:cNvSpPr txBox="1"/>
          <p:nvPr/>
        </p:nvSpPr>
        <p:spPr>
          <a:xfrm>
            <a:off x="9260116" y="2302871"/>
            <a:ext cx="2888344"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815286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How Application Data Passes Through Different Layers</a:t>
            </a:r>
            <a:endParaRPr lang="en-US" dirty="0"/>
          </a:p>
        </p:txBody>
      </p:sp>
      <p:grpSp>
        <p:nvGrpSpPr>
          <p:cNvPr id="4" name="Group 3"/>
          <p:cNvGrpSpPr/>
          <p:nvPr/>
        </p:nvGrpSpPr>
        <p:grpSpPr>
          <a:xfrm>
            <a:off x="207033" y="1340478"/>
            <a:ext cx="2087592"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Physical</a:t>
              </a:r>
              <a:endParaRPr lang="en-US" sz="2800" b="1" dirty="0"/>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8609162" y="260232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Application</a:t>
              </a:r>
              <a:endParaRPr lang="en-US" sz="2800" b="1" dirty="0"/>
            </a:p>
          </p:txBody>
        </p:sp>
      </p:grpSp>
      <p:sp>
        <p:nvSpPr>
          <p:cNvPr id="10" name="Rectangle 9"/>
          <p:cNvSpPr/>
          <p:nvPr/>
        </p:nvSpPr>
        <p:spPr>
          <a:xfrm>
            <a:off x="7712015" y="1340478"/>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HTTP Data</a:t>
            </a:r>
            <a:endParaRPr lang="en-US" sz="2000" b="1" dirty="0"/>
          </a:p>
        </p:txBody>
      </p:sp>
      <p:sp>
        <p:nvSpPr>
          <p:cNvPr id="11" name="Rectangle 10"/>
          <p:cNvSpPr/>
          <p:nvPr/>
        </p:nvSpPr>
        <p:spPr>
          <a:xfrm>
            <a:off x="6717102" y="1340478"/>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smtClean="0"/>
              <a:t>HTTP Header</a:t>
            </a:r>
            <a:endParaRPr lang="en-US" sz="2000" b="1" dirty="0"/>
          </a:p>
        </p:txBody>
      </p:sp>
      <p:sp>
        <p:nvSpPr>
          <p:cNvPr id="12" name="Rectangle 11"/>
          <p:cNvSpPr/>
          <p:nvPr/>
        </p:nvSpPr>
        <p:spPr>
          <a:xfrm>
            <a:off x="7712015" y="2364995"/>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HTTP Data</a:t>
            </a:r>
            <a:endParaRPr lang="en-US" sz="2000" b="1" dirty="0"/>
          </a:p>
        </p:txBody>
      </p:sp>
      <p:sp>
        <p:nvSpPr>
          <p:cNvPr id="13" name="Rectangle 12"/>
          <p:cNvSpPr/>
          <p:nvPr/>
        </p:nvSpPr>
        <p:spPr>
          <a:xfrm>
            <a:off x="6717102" y="2364995"/>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smtClean="0"/>
              <a:t>HTTP Header</a:t>
            </a:r>
            <a:endParaRPr lang="en-US" sz="2000" b="1" dirty="0"/>
          </a:p>
        </p:txBody>
      </p:sp>
      <p:sp>
        <p:nvSpPr>
          <p:cNvPr id="14" name="Rectangle 13"/>
          <p:cNvSpPr/>
          <p:nvPr/>
        </p:nvSpPr>
        <p:spPr>
          <a:xfrm>
            <a:off x="5722189" y="2364994"/>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t>TCP Header</a:t>
            </a:r>
            <a:endParaRPr lang="en-US" sz="2000" b="1" dirty="0"/>
          </a:p>
        </p:txBody>
      </p:sp>
      <p:sp>
        <p:nvSpPr>
          <p:cNvPr id="15" name="Rectangle 14"/>
          <p:cNvSpPr/>
          <p:nvPr/>
        </p:nvSpPr>
        <p:spPr>
          <a:xfrm>
            <a:off x="7712015" y="3472424"/>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HTTP Data</a:t>
            </a:r>
            <a:endParaRPr lang="en-US" sz="2000" b="1" dirty="0"/>
          </a:p>
        </p:txBody>
      </p:sp>
      <p:sp>
        <p:nvSpPr>
          <p:cNvPr id="16" name="Rectangle 15"/>
          <p:cNvSpPr/>
          <p:nvPr/>
        </p:nvSpPr>
        <p:spPr>
          <a:xfrm>
            <a:off x="6717102" y="3472424"/>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smtClean="0"/>
              <a:t>HTTP Header</a:t>
            </a:r>
            <a:endParaRPr lang="en-US" sz="2000" b="1" dirty="0"/>
          </a:p>
        </p:txBody>
      </p:sp>
      <p:sp>
        <p:nvSpPr>
          <p:cNvPr id="17" name="Rectangle 16"/>
          <p:cNvSpPr/>
          <p:nvPr/>
        </p:nvSpPr>
        <p:spPr>
          <a:xfrm>
            <a:off x="5722189" y="3472423"/>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t>TCP Header</a:t>
            </a:r>
            <a:endParaRPr lang="en-US" sz="2000" b="1" dirty="0"/>
          </a:p>
        </p:txBody>
      </p:sp>
      <p:sp>
        <p:nvSpPr>
          <p:cNvPr id="18" name="Rectangle 17"/>
          <p:cNvSpPr/>
          <p:nvPr/>
        </p:nvSpPr>
        <p:spPr>
          <a:xfrm>
            <a:off x="4715773" y="3472423"/>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t>IP Header</a:t>
            </a:r>
            <a:endParaRPr lang="en-US" sz="2000" b="1" dirty="0"/>
          </a:p>
        </p:txBody>
      </p:sp>
      <p:sp>
        <p:nvSpPr>
          <p:cNvPr id="19" name="Rectangle 18"/>
          <p:cNvSpPr/>
          <p:nvPr/>
        </p:nvSpPr>
        <p:spPr>
          <a:xfrm>
            <a:off x="7712015" y="4491696"/>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HTTP Data</a:t>
            </a:r>
            <a:endParaRPr lang="en-US" sz="2000" b="1" dirty="0"/>
          </a:p>
        </p:txBody>
      </p:sp>
      <p:sp>
        <p:nvSpPr>
          <p:cNvPr id="20" name="Rectangle 19"/>
          <p:cNvSpPr/>
          <p:nvPr/>
        </p:nvSpPr>
        <p:spPr>
          <a:xfrm>
            <a:off x="6717102" y="4491696"/>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smtClean="0"/>
              <a:t>HTTP Header</a:t>
            </a:r>
            <a:endParaRPr lang="en-US" sz="2000" b="1" dirty="0"/>
          </a:p>
        </p:txBody>
      </p:sp>
      <p:sp>
        <p:nvSpPr>
          <p:cNvPr id="21" name="Rectangle 20"/>
          <p:cNvSpPr/>
          <p:nvPr/>
        </p:nvSpPr>
        <p:spPr>
          <a:xfrm>
            <a:off x="5722189" y="4491695"/>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t>TCP Header</a:t>
            </a:r>
            <a:endParaRPr lang="en-US" sz="2000" b="1" dirty="0"/>
          </a:p>
        </p:txBody>
      </p:sp>
      <p:sp>
        <p:nvSpPr>
          <p:cNvPr id="22" name="Rectangle 21"/>
          <p:cNvSpPr/>
          <p:nvPr/>
        </p:nvSpPr>
        <p:spPr>
          <a:xfrm>
            <a:off x="4715773" y="4491695"/>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t>IP Header</a:t>
            </a:r>
            <a:endParaRPr lang="en-US" sz="2000" b="1" dirty="0"/>
          </a:p>
        </p:txBody>
      </p:sp>
      <p:sp>
        <p:nvSpPr>
          <p:cNvPr id="23" name="Rectangle 22"/>
          <p:cNvSpPr/>
          <p:nvPr/>
        </p:nvSpPr>
        <p:spPr>
          <a:xfrm>
            <a:off x="3709357" y="4491694"/>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smtClean="0"/>
              <a:t>MAC </a:t>
            </a:r>
            <a:r>
              <a:rPr lang="en-US" sz="2000" b="1" dirty="0" smtClean="0"/>
              <a:t>Header</a:t>
            </a:r>
            <a:endParaRPr lang="en-US" sz="2000" b="1" dirty="0"/>
          </a:p>
        </p:txBody>
      </p:sp>
      <p:sp>
        <p:nvSpPr>
          <p:cNvPr id="24" name="Rectangle 23"/>
          <p:cNvSpPr/>
          <p:nvPr/>
        </p:nvSpPr>
        <p:spPr>
          <a:xfrm>
            <a:off x="7712015" y="5411199"/>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HTTP Data</a:t>
            </a:r>
            <a:endParaRPr lang="en-US" sz="2000" b="1" dirty="0"/>
          </a:p>
        </p:txBody>
      </p:sp>
      <p:sp>
        <p:nvSpPr>
          <p:cNvPr id="25" name="Rectangle 24"/>
          <p:cNvSpPr/>
          <p:nvPr/>
        </p:nvSpPr>
        <p:spPr>
          <a:xfrm>
            <a:off x="6717102" y="5411199"/>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smtClean="0"/>
              <a:t>HTTP Header</a:t>
            </a:r>
            <a:endParaRPr lang="en-US" sz="2000" b="1" dirty="0"/>
          </a:p>
        </p:txBody>
      </p:sp>
      <p:sp>
        <p:nvSpPr>
          <p:cNvPr id="26" name="Rectangle 25"/>
          <p:cNvSpPr/>
          <p:nvPr/>
        </p:nvSpPr>
        <p:spPr>
          <a:xfrm>
            <a:off x="5722189" y="5411198"/>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t>TCP Header</a:t>
            </a:r>
            <a:endParaRPr lang="en-US" sz="2000" b="1" dirty="0"/>
          </a:p>
        </p:txBody>
      </p:sp>
      <p:sp>
        <p:nvSpPr>
          <p:cNvPr id="27" name="Rectangle 26"/>
          <p:cNvSpPr/>
          <p:nvPr/>
        </p:nvSpPr>
        <p:spPr>
          <a:xfrm>
            <a:off x="4715773" y="5411198"/>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t>IP Header</a:t>
            </a:r>
            <a:endParaRPr lang="en-US" sz="2000" b="1" dirty="0"/>
          </a:p>
        </p:txBody>
      </p:sp>
      <p:sp>
        <p:nvSpPr>
          <p:cNvPr id="28" name="Rectangle 27"/>
          <p:cNvSpPr/>
          <p:nvPr/>
        </p:nvSpPr>
        <p:spPr>
          <a:xfrm>
            <a:off x="3709357" y="5411197"/>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smtClean="0"/>
              <a:t>MAC </a:t>
            </a:r>
            <a:r>
              <a:rPr lang="en-US" sz="2000" b="1" dirty="0" smtClean="0"/>
              <a:t>Header</a:t>
            </a:r>
            <a:endParaRPr lang="en-US" sz="2000" b="1" dirty="0"/>
          </a:p>
        </p:txBody>
      </p:sp>
      <p:sp>
        <p:nvSpPr>
          <p:cNvPr id="29" name="Rectangle 28"/>
          <p:cNvSpPr/>
          <p:nvPr/>
        </p:nvSpPr>
        <p:spPr>
          <a:xfrm>
            <a:off x="2708692"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smtClean="0"/>
              <a:t>PHY </a:t>
            </a:r>
            <a:r>
              <a:rPr lang="en-US" sz="2000" b="1" dirty="0" smtClean="0"/>
              <a:t>Header</a:t>
            </a:r>
            <a:endParaRPr lang="en-US" sz="2000" b="1" dirty="0"/>
          </a:p>
        </p:txBody>
      </p:sp>
      <p:sp>
        <p:nvSpPr>
          <p:cNvPr id="30" name="Rectangle 29"/>
          <p:cNvSpPr/>
          <p:nvPr/>
        </p:nvSpPr>
        <p:spPr>
          <a:xfrm>
            <a:off x="10506974"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smtClean="0"/>
              <a:t>PHY Trailer</a:t>
            </a:r>
            <a:endParaRPr lang="en-US" sz="2000" b="1" dirty="0"/>
          </a:p>
        </p:txBody>
      </p:sp>
    </p:spTree>
    <p:extLst>
      <p:ext uri="{BB962C8B-B14F-4D97-AF65-F5344CB8AC3E}">
        <p14:creationId xmlns="" xmlns:p14="http://schemas.microsoft.com/office/powerpoint/2010/main" val="633641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registry.in</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1" y="859537"/>
            <a:ext cx="12227213" cy="5221949"/>
          </a:xfrm>
          <a:prstGeom prst="rect">
            <a:avLst/>
          </a:prstGeom>
        </p:spPr>
      </p:pic>
    </p:spTree>
    <p:extLst>
      <p:ext uri="{BB962C8B-B14F-4D97-AF65-F5344CB8AC3E}">
        <p14:creationId xmlns="" xmlns:p14="http://schemas.microsoft.com/office/powerpoint/2010/main" val="971705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Registrars Under registry.in</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774700"/>
            <a:ext cx="12192000" cy="5305698"/>
          </a:xfrm>
          <a:prstGeom prst="rect">
            <a:avLst/>
          </a:prstGeom>
        </p:spPr>
      </p:pic>
    </p:spTree>
    <p:extLst>
      <p:ext uri="{BB962C8B-B14F-4D97-AF65-F5344CB8AC3E}">
        <p14:creationId xmlns="" xmlns:p14="http://schemas.microsoft.com/office/powerpoint/2010/main" val="10678384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Every domain has a set of </a:t>
            </a:r>
            <a:r>
              <a:rPr lang="en-US" b="1" smtClean="0"/>
              <a:t>resource records</a:t>
            </a:r>
            <a:r>
              <a:rPr lang="en-US" smtClean="0"/>
              <a:t> associated with it </a:t>
            </a:r>
            <a:r>
              <a:rPr lang="mr-IN" smtClean="0"/>
              <a:t>–</a:t>
            </a:r>
            <a:r>
              <a:rPr lang="en-US" smtClean="0"/>
              <a:t> DNS database</a:t>
            </a:r>
          </a:p>
          <a:p>
            <a:pPr lvl="1"/>
            <a:endParaRPr lang="en-US" dirty="0"/>
          </a:p>
        </p:txBody>
      </p:sp>
      <p:sp>
        <p:nvSpPr>
          <p:cNvPr id="3" name="Title 2"/>
          <p:cNvSpPr>
            <a:spLocks noGrp="1"/>
          </p:cNvSpPr>
          <p:nvPr>
            <p:ph type="title"/>
          </p:nvPr>
        </p:nvSpPr>
        <p:spPr/>
        <p:txBody>
          <a:bodyPr/>
          <a:lstStyle/>
          <a:p>
            <a:r>
              <a:rPr lang="en-US" smtClean="0"/>
              <a:t>Domain Resource Records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2456543" y="1852386"/>
            <a:ext cx="8585200" cy="4330700"/>
          </a:xfrm>
          <a:prstGeom prst="rect">
            <a:avLst/>
          </a:prstGeom>
        </p:spPr>
      </p:pic>
    </p:spTree>
    <p:extLst>
      <p:ext uri="{BB962C8B-B14F-4D97-AF65-F5344CB8AC3E}">
        <p14:creationId xmlns="" xmlns:p14="http://schemas.microsoft.com/office/powerpoint/2010/main" val="1005195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err="1" smtClean="0"/>
              <a:t>Domain_name</a:t>
            </a:r>
            <a:r>
              <a:rPr lang="en-US" dirty="0" smtClean="0"/>
              <a:t>: Domain to which the record applies.  </a:t>
            </a:r>
            <a:r>
              <a:rPr lang="en-US" i="1" dirty="0" smtClean="0">
                <a:solidFill>
                  <a:srgbClr val="C00000"/>
                </a:solidFill>
              </a:rPr>
              <a:t>(case insensitive, component names can be up to 63 characters long and full path must not exceed 255 characters) </a:t>
            </a:r>
          </a:p>
          <a:p>
            <a:r>
              <a:rPr lang="en-US" b="1" dirty="0" err="1" smtClean="0"/>
              <a:t>Time_to_live</a:t>
            </a:r>
            <a:r>
              <a:rPr lang="en-US" b="1" dirty="0" smtClean="0"/>
              <a:t>: </a:t>
            </a:r>
            <a:r>
              <a:rPr lang="en-US" dirty="0" smtClean="0"/>
              <a:t>Time for which this record is active </a:t>
            </a:r>
            <a:r>
              <a:rPr lang="mr-IN" dirty="0" smtClean="0"/>
              <a:t>–</a:t>
            </a:r>
            <a:r>
              <a:rPr lang="en-US" dirty="0" smtClean="0"/>
              <a:t> volatile records may be assigned a small value</a:t>
            </a:r>
          </a:p>
          <a:p>
            <a:r>
              <a:rPr lang="en-US" b="1" dirty="0" smtClean="0"/>
              <a:t>Class: </a:t>
            </a:r>
            <a:r>
              <a:rPr lang="en-US" dirty="0" smtClean="0"/>
              <a:t>Normally IN </a:t>
            </a:r>
            <a:r>
              <a:rPr lang="mr-IN" dirty="0" smtClean="0"/>
              <a:t>–</a:t>
            </a:r>
            <a:r>
              <a:rPr lang="en-US" dirty="0" smtClean="0"/>
              <a:t> Internet resources</a:t>
            </a:r>
          </a:p>
          <a:p>
            <a:r>
              <a:rPr lang="en-US" b="1" dirty="0" smtClean="0"/>
              <a:t>Type: </a:t>
            </a:r>
            <a:r>
              <a:rPr lang="en-US" dirty="0" smtClean="0"/>
              <a:t>What type of record it is</a:t>
            </a:r>
          </a:p>
          <a:p>
            <a:r>
              <a:rPr lang="en-US" b="1" dirty="0" smtClean="0"/>
              <a:t>Value: </a:t>
            </a:r>
            <a:r>
              <a:rPr lang="en-US" dirty="0" smtClean="0"/>
              <a:t>Value of the record (IP address for A record type)</a:t>
            </a:r>
            <a:endParaRPr lang="en-US" b="1" dirty="0"/>
          </a:p>
        </p:txBody>
      </p:sp>
      <p:sp>
        <p:nvSpPr>
          <p:cNvPr id="3" name="Title 2"/>
          <p:cNvSpPr>
            <a:spLocks noGrp="1"/>
          </p:cNvSpPr>
          <p:nvPr>
            <p:ph type="title"/>
          </p:nvPr>
        </p:nvSpPr>
        <p:spPr/>
        <p:txBody>
          <a:bodyPr/>
          <a:lstStyle/>
          <a:p>
            <a:r>
              <a:rPr lang="en-US" smtClean="0"/>
              <a:t>Domain Resource Records</a:t>
            </a:r>
            <a:endParaRPr lang="en-US" dirty="0"/>
          </a:p>
        </p:txBody>
      </p:sp>
      <p:pic>
        <p:nvPicPr>
          <p:cNvPr id="4" name="Picture 3"/>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4242217" y="4691921"/>
            <a:ext cx="7334784" cy="1795340"/>
          </a:xfrm>
          <a:prstGeom prst="rect">
            <a:avLst/>
          </a:prstGeom>
        </p:spPr>
      </p:pic>
    </p:spTree>
    <p:extLst>
      <p:ext uri="{BB962C8B-B14F-4D97-AF65-F5344CB8AC3E}">
        <p14:creationId xmlns="" xmlns:p14="http://schemas.microsoft.com/office/powerpoint/2010/main" val="11534885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201" y="1137424"/>
            <a:ext cx="11988800" cy="5349838"/>
          </a:xfrm>
        </p:spPr>
        <p:txBody>
          <a:bodyPr/>
          <a:lstStyle/>
          <a:p>
            <a:r>
              <a:rPr lang="en-US" b="1" dirty="0" smtClean="0"/>
              <a:t>A Type Records: </a:t>
            </a:r>
            <a:r>
              <a:rPr lang="en-US" dirty="0" smtClean="0"/>
              <a:t/>
            </a:r>
            <a:br>
              <a:rPr lang="en-US" dirty="0" smtClean="0"/>
            </a:br>
            <a:r>
              <a:rPr lang="en-US" dirty="0" smtClean="0"/>
              <a:t/>
            </a:r>
            <a:br>
              <a:rPr lang="en-US" dirty="0" smtClean="0"/>
            </a:br>
            <a:r>
              <a:rPr lang="en-US" dirty="0" smtClean="0">
                <a:latin typeface="Consolas" charset="0"/>
                <a:ea typeface="Consolas" charset="0"/>
                <a:cs typeface="Consolas" charset="0"/>
              </a:rPr>
              <a:t>cse.mnit.ac.in	86400	IN	A   210.212.97.131</a:t>
            </a:r>
            <a:r>
              <a:rPr lang="en-US" u="sng" dirty="0" smtClean="0">
                <a:solidFill>
                  <a:schemeClr val="tx1">
                    <a:lumMod val="95000"/>
                    <a:lumOff val="5000"/>
                  </a:schemeClr>
                </a:solidFill>
                <a:latin typeface="Consolas" charset="0"/>
                <a:ea typeface="Consolas" charset="0"/>
                <a:cs typeface="Consolas" charset="0"/>
              </a:rPr>
              <a:t/>
            </a:r>
            <a:br>
              <a:rPr lang="en-US" u="sng" dirty="0" smtClean="0">
                <a:solidFill>
                  <a:schemeClr val="tx1">
                    <a:lumMod val="95000"/>
                    <a:lumOff val="5000"/>
                  </a:schemeClr>
                </a:solidFill>
                <a:latin typeface="Consolas" charset="0"/>
                <a:ea typeface="Consolas" charset="0"/>
                <a:cs typeface="Consolas" charset="0"/>
              </a:rPr>
            </a:br>
            <a:endParaRPr lang="en-US" u="sng" dirty="0" smtClean="0">
              <a:solidFill>
                <a:schemeClr val="tx1">
                  <a:lumMod val="95000"/>
                  <a:lumOff val="5000"/>
                </a:schemeClr>
              </a:solidFill>
              <a:latin typeface="Consolas" charset="0"/>
              <a:ea typeface="Consolas" charset="0"/>
              <a:cs typeface="Consolas" charset="0"/>
            </a:endParaRPr>
          </a:p>
          <a:p>
            <a:r>
              <a:rPr lang="en-US" b="1" dirty="0" smtClean="0">
                <a:ea typeface="Consolas" charset="0"/>
                <a:cs typeface="Consolas" charset="0"/>
              </a:rPr>
              <a:t>CNAME Type Records:</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mnit.ac.in		86400	IN	CNAME www.mnit.ac.in </a:t>
            </a:r>
          </a:p>
          <a:p>
            <a:endParaRPr lang="en-US" dirty="0" smtClean="0">
              <a:latin typeface="Consolas" charset="0"/>
              <a:ea typeface="Consolas" charset="0"/>
              <a:cs typeface="Consolas" charset="0"/>
            </a:endParaRPr>
          </a:p>
          <a:p>
            <a:r>
              <a:rPr lang="en-US" b="1" dirty="0" smtClean="0">
                <a:ea typeface="Consolas" charset="0"/>
                <a:cs typeface="Consolas" charset="0"/>
              </a:rPr>
              <a:t>PTR Type Records: </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www.mnit.ernet.in	86400	IN	PTR	www.mnit.ac.in</a:t>
            </a:r>
            <a:endParaRPr lang="en-US" dirty="0">
              <a:latin typeface="Consolas" charset="0"/>
              <a:ea typeface="Consolas" charset="0"/>
              <a:cs typeface="Consolas" charset="0"/>
            </a:endParaRPr>
          </a:p>
        </p:txBody>
      </p:sp>
      <p:sp>
        <p:nvSpPr>
          <p:cNvPr id="3" name="Title 2"/>
          <p:cNvSpPr>
            <a:spLocks noGrp="1"/>
          </p:cNvSpPr>
          <p:nvPr>
            <p:ph type="title"/>
          </p:nvPr>
        </p:nvSpPr>
        <p:spPr/>
        <p:txBody>
          <a:bodyPr/>
          <a:lstStyle/>
          <a:p>
            <a:r>
              <a:rPr lang="en-US" dirty="0" smtClean="0"/>
              <a:t>Domain Resource Records</a:t>
            </a:r>
            <a:endParaRPr lang="en-US" dirty="0"/>
          </a:p>
        </p:txBody>
      </p:sp>
    </p:spTree>
    <p:extLst>
      <p:ext uri="{BB962C8B-B14F-4D97-AF65-F5344CB8AC3E}">
        <p14:creationId xmlns="" xmlns:p14="http://schemas.microsoft.com/office/powerpoint/2010/main" val="9223116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Sample DNS Database</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3788228" y="1030514"/>
            <a:ext cx="7324161" cy="5508171"/>
          </a:xfrm>
          <a:prstGeom prst="rect">
            <a:avLst/>
          </a:prstGeom>
        </p:spPr>
      </p:pic>
      <p:sp>
        <p:nvSpPr>
          <p:cNvPr id="5" name="TextBox 4"/>
          <p:cNvSpPr txBox="1"/>
          <p:nvPr/>
        </p:nvSpPr>
        <p:spPr>
          <a:xfrm>
            <a:off x="145142" y="2108634"/>
            <a:ext cx="29754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264200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Divide registries into </a:t>
            </a:r>
            <a:r>
              <a:rPr lang="en-US" b="1" smtClean="0"/>
              <a:t>non-overlapping </a:t>
            </a:r>
            <a:r>
              <a:rPr lang="en-US" smtClean="0"/>
              <a:t>zones </a:t>
            </a:r>
            <a:r>
              <a:rPr lang="mr-IN" smtClean="0"/>
              <a:t>–</a:t>
            </a:r>
            <a:r>
              <a:rPr lang="en-US" smtClean="0"/>
              <a:t> every zone has a name server</a:t>
            </a:r>
            <a:endParaRPr lang="en-US" dirty="0"/>
          </a:p>
        </p:txBody>
      </p:sp>
      <p:sp>
        <p:nvSpPr>
          <p:cNvPr id="3" name="Title 2"/>
          <p:cNvSpPr>
            <a:spLocks noGrp="1"/>
          </p:cNvSpPr>
          <p:nvPr>
            <p:ph type="title"/>
          </p:nvPr>
        </p:nvSpPr>
        <p:spPr/>
        <p:txBody>
          <a:bodyPr/>
          <a:lstStyle/>
          <a:p>
            <a:r>
              <a:rPr lang="en-US" smtClean="0"/>
              <a:t>Name Servers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714500" y="2066471"/>
            <a:ext cx="9766300" cy="4089400"/>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702888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Name Resolution </a:t>
            </a:r>
            <a:r>
              <a:rPr lang="mr-IN" smtClean="0"/>
              <a:t>–</a:t>
            </a:r>
            <a:r>
              <a:rPr lang="en-US" smtClean="0"/>
              <a:t> Looking Up for the Names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440401" y="986971"/>
            <a:ext cx="11694560" cy="5036457"/>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20376333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Name Resolution (nslookup)</a:t>
            </a:r>
            <a:endParaRPr lang="en-US" dirty="0"/>
          </a:p>
        </p:txBody>
      </p:sp>
      <p:sp>
        <p:nvSpPr>
          <p:cNvPr id="5" name="Rectangle 4"/>
          <p:cNvSpPr/>
          <p:nvPr/>
        </p:nvSpPr>
        <p:spPr>
          <a:xfrm>
            <a:off x="217948" y="2061028"/>
            <a:ext cx="5137823" cy="449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 xmlns:p14="http://schemas.microsoft.com/office/powerpoint/2010/main" val="114749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Name Resolution (</a:t>
            </a:r>
            <a:r>
              <a:rPr lang="en-US" dirty="0" err="1" smtClean="0"/>
              <a:t>nslookup</a:t>
            </a:r>
            <a:r>
              <a:rPr lang="en-US" dirty="0" smtClean="0"/>
              <a:t>)</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217948" y="1767114"/>
            <a:ext cx="11756103" cy="3211286"/>
          </a:xfrm>
          <a:prstGeom prst="rect">
            <a:avLst/>
          </a:prstGeom>
        </p:spPr>
      </p:pic>
      <p:sp>
        <p:nvSpPr>
          <p:cNvPr id="5" name="Rectangle 4"/>
          <p:cNvSpPr/>
          <p:nvPr/>
        </p:nvSpPr>
        <p:spPr>
          <a:xfrm>
            <a:off x="217948" y="2061028"/>
            <a:ext cx="5137823" cy="449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5355771" y="2061028"/>
            <a:ext cx="5262594" cy="523220"/>
          </a:xfrm>
          <a:prstGeom prst="rect">
            <a:avLst/>
          </a:prstGeom>
          <a:noFill/>
        </p:spPr>
        <p:txBody>
          <a:bodyPr wrap="none" rtlCol="0">
            <a:spAutoFit/>
          </a:bodyPr>
          <a:lstStyle/>
          <a:p>
            <a:r>
              <a:rPr lang="en-US" sz="2800" b="1" dirty="0" smtClean="0"/>
              <a:t>One of the name servers for MNIT</a:t>
            </a:r>
            <a:endParaRPr lang="en-US" sz="2800" b="1" dirty="0"/>
          </a:p>
        </p:txBody>
      </p:sp>
    </p:spTree>
    <p:extLst>
      <p:ext uri="{BB962C8B-B14F-4D97-AF65-F5344CB8AC3E}">
        <p14:creationId xmlns="" xmlns:p14="http://schemas.microsoft.com/office/powerpoint/2010/main" val="114749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Application Layer Interfacing</a:t>
            </a:r>
            <a:endParaRPr lang="en-US" dirty="0"/>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UDP</a:t>
            </a:r>
            <a:endParaRPr lang="en-US" sz="3200" b="1" dirty="0"/>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smtClean="0"/>
              <a:t>End to end packet delivery</a:t>
            </a:r>
            <a:endParaRPr lang="en-US" sz="2400" b="1"/>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                          TCP</a:t>
            </a:r>
            <a:endParaRPr lang="en-US" sz="3200" b="1" dirty="0"/>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Connection Establishment</a:t>
            </a:r>
            <a:endParaRPr lang="en-US" sz="2400" b="1" dirty="0"/>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Flow and Congestion Control</a:t>
            </a:r>
            <a:endParaRPr lang="en-US" sz="2400" b="1" dirty="0"/>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Ordered Packet Delivery</a:t>
            </a:r>
            <a:endParaRPr lang="en-US" sz="2400" b="1" dirty="0"/>
          </a:p>
        </p:txBody>
      </p:sp>
      <p:grpSp>
        <p:nvGrpSpPr>
          <p:cNvPr id="4" name="Group 3"/>
          <p:cNvGrpSpPr/>
          <p:nvPr/>
        </p:nvGrpSpPr>
        <p:grpSpPr>
          <a:xfrm>
            <a:off x="609601" y="1108250"/>
            <a:ext cx="6736130" cy="4686571"/>
            <a:chOff x="3418656" y="147262"/>
            <a:chExt cx="9742345" cy="4180347"/>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3418656" y="147262"/>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Application - 1</a:t>
              </a:r>
              <a:endParaRPr lang="en-US" sz="2800" b="1" dirty="0"/>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19" name="Rectangle 18"/>
          <p:cNvSpPr/>
          <p:nvPr/>
        </p:nvSpPr>
        <p:spPr>
          <a:xfrm>
            <a:off x="3389087"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Application - 2</a:t>
            </a:r>
            <a:endParaRPr lang="en-US" sz="2800" b="1" dirty="0"/>
          </a:p>
        </p:txBody>
      </p:sp>
      <p:sp>
        <p:nvSpPr>
          <p:cNvPr id="20" name="Rectangle 19"/>
          <p:cNvSpPr/>
          <p:nvPr/>
        </p:nvSpPr>
        <p:spPr>
          <a:xfrm>
            <a:off x="6197018" y="1098717"/>
            <a:ext cx="232093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Application - 3</a:t>
            </a:r>
            <a:endParaRPr lang="en-US" sz="2800" b="1" dirty="0"/>
          </a:p>
        </p:txBody>
      </p:sp>
      <p:sp>
        <p:nvSpPr>
          <p:cNvPr id="21" name="Rectangle 20"/>
          <p:cNvSpPr/>
          <p:nvPr/>
        </p:nvSpPr>
        <p:spPr>
          <a:xfrm>
            <a:off x="8921059" y="1084430"/>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Application - 4</a:t>
            </a:r>
            <a:endParaRPr lang="en-US" sz="2800" b="1" dirty="0"/>
          </a:p>
        </p:txBody>
      </p:sp>
    </p:spTree>
    <p:extLst>
      <p:ext uri="{BB962C8B-B14F-4D97-AF65-F5344CB8AC3E}">
        <p14:creationId xmlns="" xmlns:p14="http://schemas.microsoft.com/office/powerpoint/2010/main" val="395761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Name Resolution (dig)</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038861" y="900916"/>
            <a:ext cx="8153139" cy="5957084"/>
          </a:xfrm>
          <a:prstGeom prst="rect">
            <a:avLst/>
          </a:prstGeom>
        </p:spPr>
      </p:pic>
      <p:sp>
        <p:nvSpPr>
          <p:cNvPr id="5" name="Rectangle 4"/>
          <p:cNvSpPr/>
          <p:nvPr/>
        </p:nvSpPr>
        <p:spPr>
          <a:xfrm>
            <a:off x="4038860" y="4484914"/>
            <a:ext cx="6664117" cy="1306286"/>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333829" y="1465942"/>
            <a:ext cx="3135085" cy="2308324"/>
          </a:xfrm>
          <a:prstGeom prst="rect">
            <a:avLst/>
          </a:prstGeom>
          <a:noFill/>
        </p:spPr>
        <p:txBody>
          <a:bodyPr wrap="square" rtlCol="0">
            <a:spAutoFit/>
          </a:bodyPr>
          <a:lstStyle/>
          <a:p>
            <a:r>
              <a:rPr lang="en-US" sz="2400" dirty="0" smtClean="0"/>
              <a:t>An </a:t>
            </a:r>
            <a:r>
              <a:rPr lang="en-US" sz="2400" b="1" dirty="0" smtClean="0"/>
              <a:t>authoritative record</a:t>
            </a:r>
            <a:r>
              <a:rPr lang="en-US" sz="2400" dirty="0" smtClean="0"/>
              <a:t> is one that comes from the authority that manages </a:t>
            </a:r>
            <a:r>
              <a:rPr lang="en-US" sz="2400" smtClean="0"/>
              <a:t>the record, and thus is always correct</a:t>
            </a:r>
            <a:endParaRPr lang="en-US" sz="2400"/>
          </a:p>
        </p:txBody>
      </p:sp>
      <p:sp>
        <p:nvSpPr>
          <p:cNvPr id="7" name="Rectangle 6"/>
          <p:cNvSpPr/>
          <p:nvPr/>
        </p:nvSpPr>
        <p:spPr>
          <a:xfrm>
            <a:off x="6560458" y="2772228"/>
            <a:ext cx="1306286" cy="449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33829" y="4484913"/>
            <a:ext cx="2565488" cy="830997"/>
          </a:xfrm>
          <a:prstGeom prst="rect">
            <a:avLst/>
          </a:prstGeom>
          <a:noFill/>
        </p:spPr>
        <p:txBody>
          <a:bodyPr wrap="square" rtlCol="0">
            <a:spAutoFit/>
          </a:bodyPr>
          <a:lstStyle/>
          <a:p>
            <a:r>
              <a:rPr lang="en-US" sz="2400" b="1" dirty="0" smtClean="0"/>
              <a:t>UDP Message for 4096 bytes </a:t>
            </a:r>
            <a:endParaRPr lang="en-US" sz="2400" b="1" dirty="0"/>
          </a:p>
        </p:txBody>
      </p:sp>
    </p:spTree>
    <p:extLst>
      <p:ext uri="{BB962C8B-B14F-4D97-AF65-F5344CB8AC3E}">
        <p14:creationId xmlns="" xmlns:p14="http://schemas.microsoft.com/office/powerpoint/2010/main" val="109007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1"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UDP is much faster. TCP requires handshake time. DNR uses a cascading approach for name resolution. With TCP, for every message, a connection setup is required. </a:t>
            </a:r>
          </a:p>
          <a:p>
            <a:endParaRPr lang="en-US" dirty="0" smtClean="0"/>
          </a:p>
          <a:p>
            <a:r>
              <a:rPr lang="en-US" dirty="0" smtClean="0"/>
              <a:t>DNS requests and responses are generally very small, and fits well within one UDP segment. </a:t>
            </a:r>
          </a:p>
          <a:p>
            <a:endParaRPr lang="en-US" dirty="0" smtClean="0"/>
          </a:p>
          <a:p>
            <a:r>
              <a:rPr lang="en-US" b="1" dirty="0" smtClean="0"/>
              <a:t>UDP is not reliable. </a:t>
            </a:r>
            <a:r>
              <a:rPr lang="en-US" dirty="0" smtClean="0"/>
              <a:t>In DNS, reliability is ensured at the application layer. After timeout, the DNS client sends back the requests. After few consecutive timeouts (can be set at the client), the request is aborted with an error. </a:t>
            </a:r>
            <a:endParaRPr lang="en-US" b="1" dirty="0"/>
          </a:p>
        </p:txBody>
      </p:sp>
      <p:sp>
        <p:nvSpPr>
          <p:cNvPr id="3" name="Title 2"/>
          <p:cNvSpPr>
            <a:spLocks noGrp="1"/>
          </p:cNvSpPr>
          <p:nvPr>
            <p:ph type="title"/>
          </p:nvPr>
        </p:nvSpPr>
        <p:spPr/>
        <p:txBody>
          <a:bodyPr/>
          <a:lstStyle/>
          <a:p>
            <a:r>
              <a:rPr lang="en-US" dirty="0" smtClean="0"/>
              <a:t>Why DNS Uses UDP?</a:t>
            </a:r>
            <a:endParaRPr lang="en-US" dirty="0"/>
          </a:p>
        </p:txBody>
      </p:sp>
    </p:spTree>
    <p:extLst>
      <p:ext uri="{BB962C8B-B14F-4D97-AF65-F5344CB8AC3E}">
        <p14:creationId xmlns="" xmlns:p14="http://schemas.microsoft.com/office/powerpoint/2010/main" val="168696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Application Layer Interfacing</a:t>
            </a:r>
            <a:endParaRPr lang="en-US" dirty="0"/>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UDP</a:t>
            </a:r>
            <a:endParaRPr lang="en-US" sz="3200" b="1" dirty="0"/>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smtClean="0"/>
              <a:t>End to end packet delivery</a:t>
            </a:r>
            <a:endParaRPr lang="en-US" sz="2400" b="1"/>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                          TCP</a:t>
            </a:r>
            <a:endParaRPr lang="en-US" sz="3200" b="1" dirty="0"/>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Connection Establishment</a:t>
            </a:r>
            <a:endParaRPr lang="en-US" sz="2400" b="1" dirty="0"/>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Flow and Congestion Control</a:t>
            </a:r>
            <a:endParaRPr lang="en-US" sz="2400" b="1" dirty="0"/>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Ordered Packet Delivery</a:t>
            </a:r>
            <a:endParaRPr lang="en-US" sz="2400" b="1" dirty="0"/>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Name Service</a:t>
              </a:r>
            </a:p>
            <a:p>
              <a:pPr algn="ctr"/>
              <a:r>
                <a:rPr lang="en-US" sz="2800" b="1" dirty="0" smtClean="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Web</a:t>
            </a:r>
          </a:p>
          <a:p>
            <a:pPr algn="ctr"/>
            <a:r>
              <a:rPr lang="en-US" sz="2800" b="1" dirty="0" smtClean="0"/>
              <a:t>(HTTP)</a:t>
            </a:r>
            <a:endParaRPr lang="en-US" sz="2800" b="1" dirty="0"/>
          </a:p>
        </p:txBody>
      </p:sp>
      <p:sp>
        <p:nvSpPr>
          <p:cNvPr id="20" name="Rectangle 19"/>
          <p:cNvSpPr/>
          <p:nvPr/>
        </p:nvSpPr>
        <p:spPr>
          <a:xfrm>
            <a:off x="5914573" y="1098717"/>
            <a:ext cx="3006486" cy="967105"/>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Email</a:t>
            </a:r>
          </a:p>
          <a:p>
            <a:pPr algn="ctr"/>
            <a:r>
              <a:rPr lang="en-US" sz="2800" b="1" dirty="0" smtClean="0"/>
              <a:t>(SMTP, POP, IMAP)</a:t>
            </a:r>
            <a:endParaRPr lang="en-US" sz="2800" b="1" dirty="0"/>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File Transfer</a:t>
            </a:r>
          </a:p>
          <a:p>
            <a:pPr algn="ctr"/>
            <a:r>
              <a:rPr lang="en-US" sz="2800" b="1" dirty="0" smtClean="0"/>
              <a:t>(FTP)</a:t>
            </a:r>
            <a:endParaRPr lang="en-US" sz="2800" b="1" dirty="0"/>
          </a:p>
        </p:txBody>
      </p:sp>
      <p:pic>
        <p:nvPicPr>
          <p:cNvPr id="2" name="Picture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 xmlns:p14="http://schemas.microsoft.com/office/powerpoint/2010/main" val="1947542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a:ext>
            </a:extLst>
          </a:blip>
          <a:stretch>
            <a:fillRect/>
          </a:stretch>
        </p:blipFill>
        <p:spPr>
          <a:xfrm>
            <a:off x="1094604" y="917593"/>
            <a:ext cx="9730886" cy="3204463"/>
          </a:xfrm>
        </p:spPr>
      </p:pic>
      <p:sp>
        <p:nvSpPr>
          <p:cNvPr id="3" name="Title 2"/>
          <p:cNvSpPr>
            <a:spLocks noGrp="1"/>
          </p:cNvSpPr>
          <p:nvPr>
            <p:ph type="title"/>
          </p:nvPr>
        </p:nvSpPr>
        <p:spPr/>
        <p:txBody>
          <a:bodyPr/>
          <a:lstStyle/>
          <a:p>
            <a:r>
              <a:rPr lang="en-US" smtClean="0"/>
              <a:t>Electronic Mails </a:t>
            </a:r>
            <a:r>
              <a:rPr lang="mr-IN" smtClean="0"/>
              <a:t>–</a:t>
            </a:r>
            <a:r>
              <a:rPr lang="en-US" smtClean="0"/>
              <a:t> Architecture and Services</a:t>
            </a:r>
            <a:endParaRPr lang="en-US" dirty="0"/>
          </a:p>
        </p:txBody>
      </p:sp>
      <p:sp>
        <p:nvSpPr>
          <p:cNvPr id="6" name="Content Placeholder 1"/>
          <p:cNvSpPr txBox="1">
            <a:spLocks/>
          </p:cNvSpPr>
          <p:nvPr/>
        </p:nvSpPr>
        <p:spPr>
          <a:xfrm>
            <a:off x="356839" y="4601029"/>
            <a:ext cx="11552663" cy="18862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smtClean="0"/>
              <a:t>User Agent: </a:t>
            </a:r>
            <a:r>
              <a:rPr lang="en-US" dirty="0" smtClean="0"/>
              <a:t>Allow people to read and send emails.</a:t>
            </a:r>
          </a:p>
          <a:p>
            <a:r>
              <a:rPr lang="en-US" b="1" dirty="0" smtClean="0"/>
              <a:t>Message Transfer Agents (main servers): </a:t>
            </a:r>
            <a:r>
              <a:rPr lang="en-US" dirty="0" smtClean="0"/>
              <a:t>Move the message from the source to the destination</a:t>
            </a:r>
            <a:endParaRPr lang="en-US" b="1" dirty="0" smtClean="0"/>
          </a:p>
          <a:p>
            <a:endParaRPr lang="en-US" dirty="0" smtClean="0"/>
          </a:p>
        </p:txBody>
      </p:sp>
      <p:sp>
        <p:nvSpPr>
          <p:cNvPr id="7" name="TextBox 6"/>
          <p:cNvSpPr txBox="1"/>
          <p:nvPr/>
        </p:nvSpPr>
        <p:spPr>
          <a:xfrm>
            <a:off x="116114" y="1698171"/>
            <a:ext cx="2909771" cy="369332"/>
          </a:xfrm>
          <a:prstGeom prst="rect">
            <a:avLst/>
          </a:prstGeom>
          <a:noFill/>
        </p:spPr>
        <p:txBody>
          <a:bodyPr wrap="none" rtlCol="0">
            <a:spAutoFit/>
          </a:bodyPr>
          <a:lstStyle/>
          <a:p>
            <a:r>
              <a:rPr lang="en-US" b="1" dirty="0" smtClean="0"/>
              <a:t>rbbattula.cse@mnit.ernet.in</a:t>
            </a:r>
            <a:endParaRPr lang="en-US" b="1" dirty="0"/>
          </a:p>
        </p:txBody>
      </p:sp>
      <p:sp>
        <p:nvSpPr>
          <p:cNvPr id="8" name="TextBox 7"/>
          <p:cNvSpPr txBox="1"/>
          <p:nvPr/>
        </p:nvSpPr>
        <p:spPr>
          <a:xfrm>
            <a:off x="8969358" y="1513505"/>
            <a:ext cx="2338141" cy="369332"/>
          </a:xfrm>
          <a:prstGeom prst="rect">
            <a:avLst/>
          </a:prstGeom>
          <a:noFill/>
        </p:spPr>
        <p:txBody>
          <a:bodyPr wrap="none" rtlCol="0">
            <a:spAutoFit/>
          </a:bodyPr>
          <a:lstStyle/>
          <a:p>
            <a:r>
              <a:rPr lang="en-US" b="1" dirty="0" err="1" smtClean="0"/>
              <a:t>sukumar@iitg.ernet.in</a:t>
            </a:r>
            <a:endParaRPr lang="en-US" b="1" dirty="0"/>
          </a:p>
        </p:txBody>
      </p:sp>
      <p:sp>
        <p:nvSpPr>
          <p:cNvPr id="9" name="TextBox 8"/>
          <p:cNvSpPr txBox="1"/>
          <p:nvPr/>
        </p:nvSpPr>
        <p:spPr>
          <a:xfrm>
            <a:off x="2979190" y="1698171"/>
            <a:ext cx="1143262" cy="369332"/>
          </a:xfrm>
          <a:prstGeom prst="rect">
            <a:avLst/>
          </a:prstGeom>
          <a:noFill/>
        </p:spPr>
        <p:txBody>
          <a:bodyPr wrap="none" rtlCol="0">
            <a:spAutoFit/>
          </a:bodyPr>
          <a:lstStyle/>
          <a:p>
            <a:r>
              <a:rPr lang="en-US" b="1" dirty="0" smtClean="0"/>
              <a:t>mnit.ac.in</a:t>
            </a:r>
            <a:endParaRPr lang="en-US" b="1" dirty="0"/>
          </a:p>
        </p:txBody>
      </p:sp>
      <p:sp>
        <p:nvSpPr>
          <p:cNvPr id="10" name="TextBox 9"/>
          <p:cNvSpPr txBox="1"/>
          <p:nvPr/>
        </p:nvSpPr>
        <p:spPr>
          <a:xfrm>
            <a:off x="6916942" y="2872601"/>
            <a:ext cx="1302151" cy="369332"/>
          </a:xfrm>
          <a:prstGeom prst="rect">
            <a:avLst/>
          </a:prstGeom>
          <a:noFill/>
        </p:spPr>
        <p:txBody>
          <a:bodyPr wrap="none" rtlCol="0">
            <a:spAutoFit/>
          </a:bodyPr>
          <a:lstStyle/>
          <a:p>
            <a:r>
              <a:rPr lang="en-US" b="1" smtClean="0"/>
              <a:t>iitg.ernet.in</a:t>
            </a:r>
            <a:endParaRPr lang="en-US" b="1" dirty="0"/>
          </a:p>
        </p:txBody>
      </p:sp>
    </p:spTree>
    <p:extLst>
      <p:ext uri="{BB962C8B-B14F-4D97-AF65-F5344CB8AC3E}">
        <p14:creationId xmlns="" xmlns:p14="http://schemas.microsoft.com/office/powerpoint/2010/main" val="951718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System processes run in the background on mail servers (always available). </a:t>
            </a:r>
          </a:p>
          <a:p>
            <a:endParaRPr lang="en-US" dirty="0" smtClean="0"/>
          </a:p>
          <a:p>
            <a:r>
              <a:rPr lang="en-US" dirty="0" smtClean="0"/>
              <a:t>Automatically move emails through the system from the originator to the recipient </a:t>
            </a:r>
          </a:p>
          <a:p>
            <a:endParaRPr lang="en-US" dirty="0" smtClean="0"/>
          </a:p>
          <a:p>
            <a:r>
              <a:rPr lang="en-US" dirty="0" smtClean="0"/>
              <a:t>Uses </a:t>
            </a:r>
            <a:r>
              <a:rPr lang="en-US" b="1" dirty="0" smtClean="0"/>
              <a:t>Simple Mail Transfer Protocol (SMTP) </a:t>
            </a:r>
            <a:r>
              <a:rPr lang="mr-IN" dirty="0" smtClean="0"/>
              <a:t>–</a:t>
            </a:r>
            <a:r>
              <a:rPr lang="en-US" dirty="0" smtClean="0"/>
              <a:t> RFC 821, RFC 5321</a:t>
            </a:r>
          </a:p>
          <a:p>
            <a:endParaRPr lang="en-US" dirty="0" smtClean="0"/>
          </a:p>
          <a:p>
            <a:r>
              <a:rPr lang="en-US" dirty="0" smtClean="0"/>
              <a:t>Implements </a:t>
            </a:r>
            <a:r>
              <a:rPr lang="en-US" b="1" dirty="0" smtClean="0"/>
              <a:t>mailing lists, </a:t>
            </a:r>
            <a:r>
              <a:rPr lang="en-US" dirty="0" smtClean="0"/>
              <a:t>an identical copy of message is delivered to everyone in the list (</a:t>
            </a:r>
            <a:r>
              <a:rPr lang="en-US" u="sng" dirty="0" smtClean="0">
                <a:solidFill>
                  <a:srgbClr val="0070C0"/>
                </a:solidFill>
              </a:rPr>
              <a:t>student_all</a:t>
            </a:r>
            <a:r>
              <a:rPr lang="en-US" dirty="0" smtClean="0">
                <a:hlinkClick r:id="rId2"/>
              </a:rPr>
              <a:t>@mnit.ac.in)</a:t>
            </a:r>
            <a:r>
              <a:rPr lang="en-US" dirty="0" smtClean="0"/>
              <a:t> </a:t>
            </a:r>
          </a:p>
          <a:p>
            <a:endParaRPr lang="en-US" dirty="0" smtClean="0"/>
          </a:p>
          <a:p>
            <a:r>
              <a:rPr lang="en-US" dirty="0" smtClean="0"/>
              <a:t>Implements </a:t>
            </a:r>
            <a:r>
              <a:rPr lang="en-US" b="1" dirty="0" smtClean="0"/>
              <a:t>Mailboxes</a:t>
            </a:r>
            <a:r>
              <a:rPr lang="en-US" dirty="0" smtClean="0"/>
              <a:t>, to store all the emails received for a user</a:t>
            </a:r>
            <a:endParaRPr lang="en-US" dirty="0"/>
          </a:p>
        </p:txBody>
      </p:sp>
      <p:sp>
        <p:nvSpPr>
          <p:cNvPr id="3" name="Title 2"/>
          <p:cNvSpPr>
            <a:spLocks noGrp="1"/>
          </p:cNvSpPr>
          <p:nvPr>
            <p:ph type="title"/>
          </p:nvPr>
        </p:nvSpPr>
        <p:spPr/>
        <p:txBody>
          <a:bodyPr/>
          <a:lstStyle/>
          <a:p>
            <a:r>
              <a:rPr lang="en-US" smtClean="0"/>
              <a:t>Message Transfer Agents</a:t>
            </a:r>
            <a:endParaRPr lang="en-US" dirty="0"/>
          </a:p>
        </p:txBody>
      </p:sp>
    </p:spTree>
    <p:extLst>
      <p:ext uri="{BB962C8B-B14F-4D97-AF65-F5344CB8AC3E}">
        <p14:creationId xmlns="" xmlns:p14="http://schemas.microsoft.com/office/powerpoint/2010/main" val="2000888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An envelope containing message header and message body </a:t>
            </a:r>
            <a:endParaRPr lang="en-US" dirty="0"/>
          </a:p>
        </p:txBody>
      </p:sp>
      <p:sp>
        <p:nvSpPr>
          <p:cNvPr id="3" name="Title 2"/>
          <p:cNvSpPr>
            <a:spLocks noGrp="1"/>
          </p:cNvSpPr>
          <p:nvPr>
            <p:ph type="title"/>
          </p:nvPr>
        </p:nvSpPr>
        <p:spPr/>
        <p:txBody>
          <a:bodyPr/>
          <a:lstStyle/>
          <a:p>
            <a:r>
              <a:rPr lang="en-US" smtClean="0"/>
              <a:t>Message Format (RFC 5322)</a:t>
            </a:r>
            <a:endParaRPr lang="en-US" dirty="0"/>
          </a:p>
        </p:txBody>
      </p:sp>
      <p:pic>
        <p:nvPicPr>
          <p:cNvPr id="4" name="Picture 3"/>
          <p:cNvPicPr>
            <a:picLocks noChangeAspect="1"/>
          </p:cNvPicPr>
          <p:nvPr/>
        </p:nvPicPr>
        <p:blipFill>
          <a:blip r:embed="rId2"/>
          <a:stretch>
            <a:fillRect/>
          </a:stretch>
        </p:blipFill>
        <p:spPr>
          <a:xfrm>
            <a:off x="4428671" y="1637735"/>
            <a:ext cx="6340929" cy="4849527"/>
          </a:xfrm>
          <a:prstGeom prst="rect">
            <a:avLst/>
          </a:prstGeom>
        </p:spPr>
      </p:pic>
    </p:spTree>
    <p:extLst>
      <p:ext uri="{BB962C8B-B14F-4D97-AF65-F5344CB8AC3E}">
        <p14:creationId xmlns="" xmlns:p14="http://schemas.microsoft.com/office/powerpoint/2010/main" val="14891304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smtClean="0"/>
              <a:t>Header fields (for message transport): </a:t>
            </a:r>
            <a:endParaRPr lang="en-US" b="1" dirty="0"/>
          </a:p>
        </p:txBody>
      </p:sp>
      <p:sp>
        <p:nvSpPr>
          <p:cNvPr id="3" name="Title 2"/>
          <p:cNvSpPr>
            <a:spLocks noGrp="1"/>
          </p:cNvSpPr>
          <p:nvPr>
            <p:ph type="title"/>
          </p:nvPr>
        </p:nvSpPr>
        <p:spPr/>
        <p:txBody>
          <a:bodyPr/>
          <a:lstStyle/>
          <a:p>
            <a:r>
              <a:rPr lang="en-US" smtClean="0"/>
              <a:t>The Internet Message Format (RFC 5322)</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1470013" y="1799944"/>
            <a:ext cx="9251973" cy="3772918"/>
          </a:xfrm>
          <a:prstGeom prst="rect">
            <a:avLst/>
          </a:prstGeom>
        </p:spPr>
      </p:pic>
    </p:spTree>
    <p:extLst>
      <p:ext uri="{BB962C8B-B14F-4D97-AF65-F5344CB8AC3E}">
        <p14:creationId xmlns="" xmlns:p14="http://schemas.microsoft.com/office/powerpoint/2010/main" val="171787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smtClean="0"/>
              <a:t>Header fields (additional fields for message description): </a:t>
            </a:r>
            <a:endParaRPr lang="en-US" b="1" dirty="0"/>
          </a:p>
        </p:txBody>
      </p:sp>
      <p:sp>
        <p:nvSpPr>
          <p:cNvPr id="3" name="Title 2"/>
          <p:cNvSpPr>
            <a:spLocks noGrp="1"/>
          </p:cNvSpPr>
          <p:nvPr>
            <p:ph type="title"/>
          </p:nvPr>
        </p:nvSpPr>
        <p:spPr/>
        <p:txBody>
          <a:bodyPr/>
          <a:lstStyle/>
          <a:p>
            <a:r>
              <a:rPr lang="en-US" smtClean="0"/>
              <a:t>The Internet Message Format (RFC 5322)</a:t>
            </a:r>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493158" y="2111829"/>
            <a:ext cx="9525000" cy="3695700"/>
          </a:xfrm>
          <a:prstGeom prst="rect">
            <a:avLst/>
          </a:prstGeom>
        </p:spPr>
      </p:pic>
    </p:spTree>
    <p:extLst>
      <p:ext uri="{BB962C8B-B14F-4D97-AF65-F5344CB8AC3E}">
        <p14:creationId xmlns="" xmlns:p14="http://schemas.microsoft.com/office/powerpoint/2010/main" val="954627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ARPANET: email consisted exclusively of text messages written in English and expressed in ASCII</a:t>
            </a:r>
          </a:p>
          <a:p>
            <a:endParaRPr lang="en-US" smtClean="0"/>
          </a:p>
          <a:p>
            <a:r>
              <a:rPr lang="en-US" smtClean="0"/>
              <a:t>MIME: Use multi-language and multimedia contents (audio, image etc.) inside an email. </a:t>
            </a:r>
          </a:p>
          <a:p>
            <a:endParaRPr lang="en-US" smtClean="0"/>
          </a:p>
          <a:p>
            <a:r>
              <a:rPr lang="en-US" b="1" smtClean="0"/>
              <a:t>Additional message headers for MIME: </a:t>
            </a:r>
            <a:endParaRPr lang="en-US" b="1" dirty="0"/>
          </a:p>
        </p:txBody>
      </p:sp>
      <p:sp>
        <p:nvSpPr>
          <p:cNvPr id="3" name="Title 2"/>
          <p:cNvSpPr>
            <a:spLocks noGrp="1"/>
          </p:cNvSpPr>
          <p:nvPr>
            <p:ph type="title"/>
          </p:nvPr>
        </p:nvSpPr>
        <p:spPr/>
        <p:txBody>
          <a:bodyPr/>
          <a:lstStyle/>
          <a:p>
            <a:r>
              <a:rPr lang="en-US" smtClean="0"/>
              <a:t>MIME </a:t>
            </a:r>
            <a:r>
              <a:rPr lang="mr-IN" smtClean="0"/>
              <a:t>–</a:t>
            </a:r>
            <a:r>
              <a:rPr lang="en-US" smtClean="0"/>
              <a:t> The Multipurpose Internet Mail Extension</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3514271" y="4478637"/>
            <a:ext cx="8677729" cy="2257874"/>
          </a:xfrm>
          <a:prstGeom prst="rect">
            <a:avLst/>
          </a:prstGeom>
        </p:spPr>
      </p:pic>
    </p:spTree>
    <p:extLst>
      <p:ext uri="{BB962C8B-B14F-4D97-AF65-F5344CB8AC3E}">
        <p14:creationId xmlns="" xmlns:p14="http://schemas.microsoft.com/office/powerpoint/2010/main" val="105394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Uses SMTP Protocol</a:t>
            </a:r>
          </a:p>
          <a:p>
            <a:endParaRPr lang="en-US" dirty="0" smtClean="0"/>
          </a:p>
          <a:p>
            <a:r>
              <a:rPr lang="en-US" dirty="0" smtClean="0"/>
              <a:t>Email is delivered by having the sending computer establishing TCP connection to port 25 of the receiving computer. </a:t>
            </a:r>
            <a:endParaRPr lang="en-US" dirty="0"/>
          </a:p>
        </p:txBody>
      </p:sp>
      <p:sp>
        <p:nvSpPr>
          <p:cNvPr id="3" name="Title 2"/>
          <p:cNvSpPr>
            <a:spLocks noGrp="1"/>
          </p:cNvSpPr>
          <p:nvPr>
            <p:ph type="title"/>
          </p:nvPr>
        </p:nvSpPr>
        <p:spPr/>
        <p:txBody>
          <a:bodyPr/>
          <a:lstStyle/>
          <a:p>
            <a:r>
              <a:rPr lang="en-US" smtClean="0"/>
              <a:t>Message Transfer</a:t>
            </a:r>
            <a:endParaRPr lang="en-US" dirty="0"/>
          </a:p>
        </p:txBody>
      </p:sp>
      <p:sp>
        <p:nvSpPr>
          <p:cNvPr id="4" name="Rectangle 3"/>
          <p:cNvSpPr/>
          <p:nvPr/>
        </p:nvSpPr>
        <p:spPr>
          <a:xfrm>
            <a:off x="3207657" y="3817257"/>
            <a:ext cx="1422400" cy="10740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SMTP Server</a:t>
            </a:r>
          </a:p>
          <a:p>
            <a:pPr algn="ctr"/>
            <a:r>
              <a:rPr lang="en-US" b="1" dirty="0" smtClean="0"/>
              <a:t>(Port 25)</a:t>
            </a:r>
            <a:endParaRPr lang="en-US" b="1" dirty="0"/>
          </a:p>
        </p:txBody>
      </p:sp>
      <p:sp>
        <p:nvSpPr>
          <p:cNvPr id="5" name="Rectangle 4"/>
          <p:cNvSpPr/>
          <p:nvPr/>
        </p:nvSpPr>
        <p:spPr>
          <a:xfrm>
            <a:off x="4630057" y="3812343"/>
            <a:ext cx="1422400" cy="10740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smtClean="0"/>
              <a:t>SMTP Client (Port ANY)</a:t>
            </a:r>
            <a:endParaRPr lang="en-US" b="1" dirty="0"/>
          </a:p>
        </p:txBody>
      </p:sp>
      <p:sp>
        <p:nvSpPr>
          <p:cNvPr id="6" name="Rectangle 5"/>
          <p:cNvSpPr/>
          <p:nvPr/>
        </p:nvSpPr>
        <p:spPr>
          <a:xfrm>
            <a:off x="8903275" y="3812343"/>
            <a:ext cx="1422400" cy="10740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SMTP Server</a:t>
            </a:r>
          </a:p>
          <a:p>
            <a:pPr algn="ctr"/>
            <a:r>
              <a:rPr lang="en-US" b="1" dirty="0" smtClean="0"/>
              <a:t>(Port 25)</a:t>
            </a:r>
            <a:endParaRPr lang="en-US" b="1" dirty="0"/>
          </a:p>
        </p:txBody>
      </p:sp>
      <p:sp>
        <p:nvSpPr>
          <p:cNvPr id="7" name="Rectangle 6"/>
          <p:cNvSpPr/>
          <p:nvPr/>
        </p:nvSpPr>
        <p:spPr>
          <a:xfrm>
            <a:off x="10325675" y="3807429"/>
            <a:ext cx="1422400" cy="10740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smtClean="0"/>
              <a:t>SMTP Client (Port ANY)</a:t>
            </a:r>
            <a:endParaRPr lang="en-US" b="1" dirty="0"/>
          </a:p>
        </p:txBody>
      </p:sp>
      <p:sp>
        <p:nvSpPr>
          <p:cNvPr id="8" name="Rounded Rectangle 7"/>
          <p:cNvSpPr/>
          <p:nvPr/>
        </p:nvSpPr>
        <p:spPr>
          <a:xfrm>
            <a:off x="188686" y="3655028"/>
            <a:ext cx="1435144" cy="1378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UA </a:t>
            </a:r>
            <a:r>
              <a:rPr lang="mr-IN" b="1" dirty="0" smtClean="0"/>
              <a:t>–</a:t>
            </a:r>
            <a:r>
              <a:rPr lang="en-US" b="1" dirty="0" smtClean="0"/>
              <a:t> SMTP Client</a:t>
            </a:r>
          </a:p>
          <a:p>
            <a:pPr algn="ctr"/>
            <a:r>
              <a:rPr lang="en-US" b="1" dirty="0" smtClean="0"/>
              <a:t>Port ANY</a:t>
            </a:r>
            <a:endParaRPr lang="en-US" b="1" dirty="0"/>
          </a:p>
        </p:txBody>
      </p:sp>
      <p:sp>
        <p:nvSpPr>
          <p:cNvPr id="9" name="Left-Right Arrow 8"/>
          <p:cNvSpPr/>
          <p:nvPr/>
        </p:nvSpPr>
        <p:spPr>
          <a:xfrm>
            <a:off x="1623830" y="4189713"/>
            <a:ext cx="1583827" cy="6917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TCP</a:t>
            </a:r>
            <a:endParaRPr lang="en-US" b="1" dirty="0"/>
          </a:p>
        </p:txBody>
      </p:sp>
      <p:sp>
        <p:nvSpPr>
          <p:cNvPr id="10" name="Left-Right Arrow 9"/>
          <p:cNvSpPr/>
          <p:nvPr/>
        </p:nvSpPr>
        <p:spPr>
          <a:xfrm>
            <a:off x="6047324" y="4179884"/>
            <a:ext cx="2855951" cy="701602"/>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TCP</a:t>
            </a:r>
            <a:endParaRPr lang="en-US" b="1" dirty="0"/>
          </a:p>
        </p:txBody>
      </p:sp>
      <p:sp>
        <p:nvSpPr>
          <p:cNvPr id="11" name="TextBox 10"/>
          <p:cNvSpPr txBox="1"/>
          <p:nvPr/>
        </p:nvSpPr>
        <p:spPr>
          <a:xfrm>
            <a:off x="356839" y="5199238"/>
            <a:ext cx="2605200" cy="369332"/>
          </a:xfrm>
          <a:prstGeom prst="rect">
            <a:avLst/>
          </a:prstGeom>
          <a:noFill/>
        </p:spPr>
        <p:txBody>
          <a:bodyPr wrap="none" rtlCol="0">
            <a:spAutoFit/>
          </a:bodyPr>
          <a:lstStyle/>
          <a:p>
            <a:r>
              <a:rPr lang="en-US" b="1" dirty="0" smtClean="0"/>
              <a:t>rbbattula.cse@mnit.ac.in</a:t>
            </a:r>
            <a:endParaRPr lang="en-US" b="1" dirty="0"/>
          </a:p>
        </p:txBody>
      </p:sp>
      <p:sp>
        <p:nvSpPr>
          <p:cNvPr id="12" name="TextBox 11"/>
          <p:cNvSpPr txBox="1"/>
          <p:nvPr/>
        </p:nvSpPr>
        <p:spPr>
          <a:xfrm>
            <a:off x="3680021" y="5130376"/>
            <a:ext cx="1143262" cy="369332"/>
          </a:xfrm>
          <a:prstGeom prst="rect">
            <a:avLst/>
          </a:prstGeom>
          <a:noFill/>
        </p:spPr>
        <p:txBody>
          <a:bodyPr wrap="none" rtlCol="0">
            <a:spAutoFit/>
          </a:bodyPr>
          <a:lstStyle/>
          <a:p>
            <a:r>
              <a:rPr lang="en-US" b="1" dirty="0" smtClean="0"/>
              <a:t>mnit.ac.in</a:t>
            </a:r>
            <a:endParaRPr lang="en-US" b="1" dirty="0"/>
          </a:p>
        </p:txBody>
      </p:sp>
      <p:sp>
        <p:nvSpPr>
          <p:cNvPr id="13" name="TextBox 12"/>
          <p:cNvSpPr txBox="1"/>
          <p:nvPr/>
        </p:nvSpPr>
        <p:spPr>
          <a:xfrm>
            <a:off x="9500485" y="5033885"/>
            <a:ext cx="1302151" cy="369332"/>
          </a:xfrm>
          <a:prstGeom prst="rect">
            <a:avLst/>
          </a:prstGeom>
          <a:noFill/>
        </p:spPr>
        <p:txBody>
          <a:bodyPr wrap="none" rtlCol="0">
            <a:spAutoFit/>
          </a:bodyPr>
          <a:lstStyle/>
          <a:p>
            <a:r>
              <a:rPr lang="en-US" b="1" dirty="0" smtClean="0"/>
              <a:t>iitg.ernet.in</a:t>
            </a:r>
            <a:endParaRPr lang="en-US" b="1" dirty="0"/>
          </a:p>
        </p:txBody>
      </p:sp>
      <p:sp>
        <p:nvSpPr>
          <p:cNvPr id="14" name="TextBox 13"/>
          <p:cNvSpPr txBox="1"/>
          <p:nvPr/>
        </p:nvSpPr>
        <p:spPr>
          <a:xfrm>
            <a:off x="1897011" y="3709351"/>
            <a:ext cx="1037463" cy="523220"/>
          </a:xfrm>
          <a:prstGeom prst="rect">
            <a:avLst/>
          </a:prstGeom>
          <a:noFill/>
        </p:spPr>
        <p:txBody>
          <a:bodyPr wrap="none" rtlCol="0">
            <a:spAutoFit/>
          </a:bodyPr>
          <a:lstStyle/>
          <a:p>
            <a:r>
              <a:rPr lang="en-US" sz="2800" b="1" dirty="0" smtClean="0"/>
              <a:t>SMTP</a:t>
            </a:r>
            <a:endParaRPr lang="en-US" sz="2800" b="1" dirty="0"/>
          </a:p>
        </p:txBody>
      </p:sp>
      <p:sp>
        <p:nvSpPr>
          <p:cNvPr id="15" name="TextBox 14"/>
          <p:cNvSpPr txBox="1"/>
          <p:nvPr/>
        </p:nvSpPr>
        <p:spPr>
          <a:xfrm>
            <a:off x="6903256" y="3709446"/>
            <a:ext cx="1037463" cy="523220"/>
          </a:xfrm>
          <a:prstGeom prst="rect">
            <a:avLst/>
          </a:prstGeom>
          <a:noFill/>
        </p:spPr>
        <p:txBody>
          <a:bodyPr wrap="none" rtlCol="0">
            <a:spAutoFit/>
          </a:bodyPr>
          <a:lstStyle/>
          <a:p>
            <a:r>
              <a:rPr lang="en-US" sz="2800" b="1" dirty="0" smtClean="0"/>
              <a:t>SMTP</a:t>
            </a:r>
            <a:endParaRPr lang="en-US" sz="2800" b="1" dirty="0"/>
          </a:p>
        </p:txBody>
      </p:sp>
    </p:spTree>
    <p:extLst>
      <p:ext uri="{BB962C8B-B14F-4D97-AF65-F5344CB8AC3E}">
        <p14:creationId xmlns="" xmlns:p14="http://schemas.microsoft.com/office/powerpoint/2010/main" val="1690428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Application Layer Interfacing</a:t>
            </a:r>
            <a:endParaRPr lang="en-US" dirty="0"/>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UDP</a:t>
            </a:r>
            <a:endParaRPr lang="en-US" sz="3200" b="1" dirty="0"/>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smtClean="0"/>
              <a:t>End to end packet delivery</a:t>
            </a:r>
            <a:endParaRPr lang="en-US" sz="2400" b="1"/>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                          TCP</a:t>
            </a:r>
            <a:endParaRPr lang="en-US" sz="3200" b="1" dirty="0"/>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Connection Establishment</a:t>
            </a:r>
            <a:endParaRPr lang="en-US" sz="2400" b="1" dirty="0"/>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Flow and Congestion Control</a:t>
            </a:r>
            <a:endParaRPr lang="en-US" sz="2400" b="1" dirty="0"/>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Ordered Packet Delivery</a:t>
            </a:r>
            <a:endParaRPr lang="en-US" sz="2400" b="1" dirty="0"/>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Name Service</a:t>
              </a:r>
            </a:p>
            <a:p>
              <a:pPr algn="ctr"/>
              <a:r>
                <a:rPr lang="en-US" sz="2800" b="1" dirty="0" smtClean="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19" name="Rectangle 18"/>
          <p:cNvSpPr/>
          <p:nvPr/>
        </p:nvSpPr>
        <p:spPr>
          <a:xfrm>
            <a:off x="3121250" y="1107108"/>
            <a:ext cx="2343380" cy="967105"/>
          </a:xfrm>
          <a:prstGeom prst="rect">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Web</a:t>
            </a:r>
          </a:p>
          <a:p>
            <a:pPr algn="ctr"/>
            <a:r>
              <a:rPr lang="en-US" sz="2800" b="1" dirty="0" smtClean="0"/>
              <a:t>(HTTP)</a:t>
            </a:r>
            <a:endParaRPr lang="en-US" sz="2800" b="1" dirty="0"/>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Email</a:t>
            </a:r>
          </a:p>
          <a:p>
            <a:pPr algn="ctr"/>
            <a:r>
              <a:rPr lang="en-US" sz="2800" b="1" dirty="0" smtClean="0"/>
              <a:t>(SMTP, POP, IMAP)</a:t>
            </a:r>
            <a:endParaRPr lang="en-US" sz="2800" b="1" dirty="0"/>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File Transfer</a:t>
            </a:r>
          </a:p>
          <a:p>
            <a:pPr algn="ctr"/>
            <a:r>
              <a:rPr lang="en-US" sz="2800" b="1" dirty="0" smtClean="0"/>
              <a:t>(FTP)</a:t>
            </a:r>
            <a:endParaRPr lang="en-US" sz="2800" b="1" dirty="0"/>
          </a:p>
        </p:txBody>
      </p:sp>
      <p:pic>
        <p:nvPicPr>
          <p:cNvPr id="2" name="Picture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 xmlns:p14="http://schemas.microsoft.com/office/powerpoint/2010/main" val="16610960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Message Transfer (SMTP)</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691743" y="859537"/>
            <a:ext cx="4825262" cy="5998463"/>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0615099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Pull type protocol </a:t>
            </a:r>
            <a:r>
              <a:rPr lang="mr-IN" smtClean="0"/>
              <a:t>–</a:t>
            </a:r>
            <a:r>
              <a:rPr lang="en-US" smtClean="0"/>
              <a:t> UA at the receiver side pulls the emails from mail server after login. </a:t>
            </a:r>
          </a:p>
          <a:p>
            <a:endParaRPr lang="en-US" smtClean="0"/>
          </a:p>
          <a:p>
            <a:r>
              <a:rPr lang="en-US" b="1" smtClean="0"/>
              <a:t>Post Office Protocol, Version 3 </a:t>
            </a:r>
            <a:r>
              <a:rPr lang="en-US" smtClean="0"/>
              <a:t>(POP3) </a:t>
            </a:r>
            <a:r>
              <a:rPr lang="mr-IN" smtClean="0"/>
              <a:t>–</a:t>
            </a:r>
            <a:r>
              <a:rPr lang="en-US" smtClean="0"/>
              <a:t> an earlier protocol for email delivery</a:t>
            </a:r>
          </a:p>
          <a:p>
            <a:endParaRPr lang="en-US" b="1" smtClean="0"/>
          </a:p>
          <a:p>
            <a:r>
              <a:rPr lang="en-US" b="1" smtClean="0"/>
              <a:t>Internet Message Access Protocol, Version 4 </a:t>
            </a:r>
            <a:r>
              <a:rPr lang="en-US" smtClean="0"/>
              <a:t>(IMAP v4) </a:t>
            </a:r>
            <a:r>
              <a:rPr lang="mr-IN" smtClean="0"/>
              <a:t>–</a:t>
            </a:r>
            <a:r>
              <a:rPr lang="en-US" smtClean="0"/>
              <a:t> RFC 3501 </a:t>
            </a:r>
          </a:p>
          <a:p>
            <a:pPr lvl="1"/>
            <a:r>
              <a:rPr lang="en-US" smtClean="0"/>
              <a:t>The email server runs an IMAP server at port 143</a:t>
            </a:r>
          </a:p>
          <a:p>
            <a:pPr lvl="1"/>
            <a:r>
              <a:rPr lang="en-US" smtClean="0"/>
              <a:t>The user agent runs IMAP client </a:t>
            </a:r>
          </a:p>
          <a:p>
            <a:pPr lvl="1"/>
            <a:r>
              <a:rPr lang="en-US" smtClean="0"/>
              <a:t>The client connects to the server and issues mail delivery commands</a:t>
            </a:r>
            <a:endParaRPr lang="en-US" dirty="0"/>
          </a:p>
        </p:txBody>
      </p:sp>
      <p:sp>
        <p:nvSpPr>
          <p:cNvPr id="3" name="Title 2"/>
          <p:cNvSpPr>
            <a:spLocks noGrp="1"/>
          </p:cNvSpPr>
          <p:nvPr>
            <p:ph type="title"/>
          </p:nvPr>
        </p:nvSpPr>
        <p:spPr/>
        <p:txBody>
          <a:bodyPr/>
          <a:lstStyle/>
          <a:p>
            <a:r>
              <a:rPr lang="en-US" smtClean="0"/>
              <a:t>Final Delivery</a:t>
            </a:r>
            <a:endParaRPr lang="en-US" dirty="0"/>
          </a:p>
        </p:txBody>
      </p:sp>
    </p:spTree>
    <p:extLst>
      <p:ext uri="{BB962C8B-B14F-4D97-AF65-F5344CB8AC3E}">
        <p14:creationId xmlns="" xmlns:p14="http://schemas.microsoft.com/office/powerpoint/2010/main" val="11956291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IMAP (Version 4) Commands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4125685" y="902401"/>
            <a:ext cx="4339617" cy="5827486"/>
          </a:xfrm>
          <a:prstGeom prst="rect">
            <a:avLst/>
          </a:prstGeom>
        </p:spPr>
      </p:pic>
    </p:spTree>
    <p:extLst>
      <p:ext uri="{BB962C8B-B14F-4D97-AF65-F5344CB8AC3E}">
        <p14:creationId xmlns="" xmlns:p14="http://schemas.microsoft.com/office/powerpoint/2010/main" val="5813027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Application Layer Interfacing</a:t>
            </a:r>
            <a:endParaRPr lang="en-US" dirty="0"/>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UDP</a:t>
            </a:r>
            <a:endParaRPr lang="en-US" sz="3200" b="1" dirty="0"/>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smtClean="0"/>
              <a:t>End to end packet delivery</a:t>
            </a:r>
            <a:endParaRPr lang="en-US" sz="2400" b="1"/>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smtClean="0"/>
          </a:p>
          <a:p>
            <a:pPr algn="ctr"/>
            <a:endParaRPr lang="en-US" b="1" dirty="0"/>
          </a:p>
          <a:p>
            <a:pPr algn="ctr"/>
            <a:endParaRPr lang="en-US" b="1" dirty="0" smtClean="0"/>
          </a:p>
          <a:p>
            <a:pPr algn="ctr"/>
            <a:endParaRPr lang="en-US" b="1" dirty="0"/>
          </a:p>
          <a:p>
            <a:pPr algn="ctr"/>
            <a:endParaRPr lang="en-US" b="1" dirty="0" smtClean="0"/>
          </a:p>
          <a:p>
            <a:pPr algn="ctr"/>
            <a:endParaRPr lang="en-US" b="1" dirty="0"/>
          </a:p>
          <a:p>
            <a:pPr algn="ctr"/>
            <a:r>
              <a:rPr lang="en-US" sz="3200" b="1" dirty="0" smtClean="0"/>
              <a:t>                          TCP</a:t>
            </a:r>
            <a:endParaRPr lang="en-US" sz="3200" b="1" dirty="0"/>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Connection Establishment</a:t>
            </a:r>
            <a:endParaRPr lang="en-US" sz="2400" b="1" dirty="0"/>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Flow and Congestion Control</a:t>
            </a:r>
            <a:endParaRPr lang="en-US" sz="2400" b="1" dirty="0"/>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Ordered Packet Delivery</a:t>
            </a:r>
            <a:endParaRPr lang="en-US" sz="2400" b="1" dirty="0"/>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Network</a:t>
              </a:r>
              <a:endParaRPr lang="en-US" sz="2800" b="1" dirty="0"/>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smtClean="0"/>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Name Service</a:t>
              </a:r>
            </a:p>
            <a:p>
              <a:pPr algn="ctr"/>
              <a:r>
                <a:rPr lang="en-US" sz="2800" b="1" dirty="0" smtClean="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Data Link</a:t>
            </a:r>
            <a:endParaRPr lang="en-US" sz="2800" b="1" dirty="0"/>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Web</a:t>
            </a:r>
          </a:p>
          <a:p>
            <a:pPr algn="ctr"/>
            <a:r>
              <a:rPr lang="en-US" sz="2800" b="1" dirty="0" smtClean="0"/>
              <a:t>(HTTP)</a:t>
            </a:r>
            <a:endParaRPr lang="en-US" sz="2800" b="1" dirty="0"/>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Email</a:t>
            </a:r>
          </a:p>
          <a:p>
            <a:pPr algn="ctr"/>
            <a:r>
              <a:rPr lang="en-US" sz="2800" b="1" dirty="0" smtClean="0"/>
              <a:t>(SMTP, POP, IMAP)</a:t>
            </a:r>
            <a:endParaRPr lang="en-US" sz="2800" b="1" dirty="0"/>
          </a:p>
        </p:txBody>
      </p:sp>
      <p:sp>
        <p:nvSpPr>
          <p:cNvPr id="21" name="Rectangle 20"/>
          <p:cNvSpPr/>
          <p:nvPr/>
        </p:nvSpPr>
        <p:spPr>
          <a:xfrm>
            <a:off x="9371002" y="1107108"/>
            <a:ext cx="2400083" cy="967105"/>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File Transfer</a:t>
            </a:r>
          </a:p>
          <a:p>
            <a:pPr algn="ctr"/>
            <a:r>
              <a:rPr lang="en-US" sz="2800" b="1" dirty="0" smtClean="0"/>
              <a:t>(FTP)</a:t>
            </a:r>
            <a:endParaRPr lang="en-US" sz="2800" b="1" dirty="0"/>
          </a:p>
        </p:txBody>
      </p:sp>
      <p:pic>
        <p:nvPicPr>
          <p:cNvPr id="2" name="Picture 1"/>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 xmlns:p14="http://schemas.microsoft.com/office/powerpoint/2010/main" val="9438355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Is built on a client-server model (RFC 959)</a:t>
            </a:r>
          </a:p>
          <a:p>
            <a:pPr lvl="1"/>
            <a:r>
              <a:rPr lang="en-US" smtClean="0"/>
              <a:t>The client requests for the file or send the file to the server</a:t>
            </a:r>
          </a:p>
          <a:p>
            <a:pPr lvl="1"/>
            <a:r>
              <a:rPr lang="en-US" smtClean="0"/>
              <a:t>The server responses with the file data or store the file at the file server</a:t>
            </a:r>
          </a:p>
          <a:p>
            <a:pPr lvl="1"/>
            <a:endParaRPr lang="en-US" smtClean="0"/>
          </a:p>
          <a:p>
            <a:pPr lvl="1"/>
            <a:endParaRPr lang="en-US" smtClean="0"/>
          </a:p>
          <a:p>
            <a:pPr lvl="1"/>
            <a:endParaRPr lang="en-US" smtClean="0"/>
          </a:p>
          <a:p>
            <a:pPr lvl="1"/>
            <a:endParaRPr lang="en-US" smtClean="0"/>
          </a:p>
          <a:p>
            <a:pPr lvl="1"/>
            <a:endParaRPr lang="en-US" smtClean="0"/>
          </a:p>
          <a:p>
            <a:pPr lvl="1"/>
            <a:endParaRPr lang="en-US" smtClean="0"/>
          </a:p>
          <a:p>
            <a:pPr lvl="1"/>
            <a:endParaRPr lang="en-US" smtClean="0"/>
          </a:p>
          <a:p>
            <a:r>
              <a:rPr lang="en-US" smtClean="0"/>
              <a:t>Works in two modes </a:t>
            </a:r>
            <a:r>
              <a:rPr lang="mr-IN" smtClean="0"/>
              <a:t>–</a:t>
            </a:r>
            <a:r>
              <a:rPr lang="en-US" smtClean="0"/>
              <a:t> </a:t>
            </a:r>
            <a:r>
              <a:rPr lang="en-US" b="1" smtClean="0"/>
              <a:t>Active and Passive</a:t>
            </a:r>
            <a:endParaRPr lang="en-US" dirty="0"/>
          </a:p>
        </p:txBody>
      </p:sp>
      <p:sp>
        <p:nvSpPr>
          <p:cNvPr id="3" name="Title 2"/>
          <p:cNvSpPr>
            <a:spLocks noGrp="1"/>
          </p:cNvSpPr>
          <p:nvPr>
            <p:ph type="title"/>
          </p:nvPr>
        </p:nvSpPr>
        <p:spPr/>
        <p:txBody>
          <a:bodyPr/>
          <a:lstStyle/>
          <a:p>
            <a:r>
              <a:rPr lang="en-US" smtClean="0"/>
              <a:t>File Transfer Protocol (FTP)</a:t>
            </a:r>
            <a:endParaRPr lang="en-US" dirty="0"/>
          </a:p>
        </p:txBody>
      </p:sp>
      <p:sp>
        <p:nvSpPr>
          <p:cNvPr id="4" name="Rectangle 3"/>
          <p:cNvSpPr/>
          <p:nvPr/>
        </p:nvSpPr>
        <p:spPr>
          <a:xfrm>
            <a:off x="7072313" y="2857500"/>
            <a:ext cx="2400300" cy="1443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File Server </a:t>
            </a:r>
          </a:p>
          <a:p>
            <a:pPr algn="ctr"/>
            <a:r>
              <a:rPr lang="en-US" b="1" dirty="0" smtClean="0"/>
              <a:t>(FTP Server)</a:t>
            </a:r>
            <a:endParaRPr lang="en-US" b="1" dirty="0"/>
          </a:p>
        </p:txBody>
      </p:sp>
      <p:sp>
        <p:nvSpPr>
          <p:cNvPr id="5" name="Rectangle 4"/>
          <p:cNvSpPr/>
          <p:nvPr/>
        </p:nvSpPr>
        <p:spPr>
          <a:xfrm>
            <a:off x="781051" y="2857500"/>
            <a:ext cx="2400300" cy="14430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User</a:t>
            </a:r>
          </a:p>
          <a:p>
            <a:pPr algn="ctr"/>
            <a:r>
              <a:rPr lang="en-US" b="1" dirty="0" smtClean="0"/>
              <a:t>(FTP Client)</a:t>
            </a:r>
            <a:endParaRPr lang="en-US" b="1" dirty="0"/>
          </a:p>
        </p:txBody>
      </p:sp>
      <p:sp>
        <p:nvSpPr>
          <p:cNvPr id="6" name="Right Arrow 5"/>
          <p:cNvSpPr/>
          <p:nvPr/>
        </p:nvSpPr>
        <p:spPr>
          <a:xfrm>
            <a:off x="3181351" y="3071813"/>
            <a:ext cx="3890962"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3181351" y="3443288"/>
            <a:ext cx="3890962" cy="1357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a:off x="3181351" y="3812343"/>
            <a:ext cx="3890962" cy="38818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4423736" y="2772628"/>
            <a:ext cx="1344279" cy="369332"/>
          </a:xfrm>
          <a:prstGeom prst="rect">
            <a:avLst/>
          </a:prstGeom>
          <a:noFill/>
        </p:spPr>
        <p:txBody>
          <a:bodyPr wrap="none" rtlCol="0">
            <a:spAutoFit/>
          </a:bodyPr>
          <a:lstStyle/>
          <a:p>
            <a:r>
              <a:rPr lang="en-US" b="1" dirty="0" smtClean="0"/>
              <a:t>File Request</a:t>
            </a:r>
            <a:endParaRPr lang="en-US" b="1" dirty="0"/>
          </a:p>
        </p:txBody>
      </p:sp>
      <p:sp>
        <p:nvSpPr>
          <p:cNvPr id="13" name="TextBox 12"/>
          <p:cNvSpPr txBox="1"/>
          <p:nvPr/>
        </p:nvSpPr>
        <p:spPr>
          <a:xfrm>
            <a:off x="4203718" y="3181389"/>
            <a:ext cx="2128211" cy="369332"/>
          </a:xfrm>
          <a:prstGeom prst="rect">
            <a:avLst/>
          </a:prstGeom>
          <a:noFill/>
        </p:spPr>
        <p:txBody>
          <a:bodyPr wrap="none" rtlCol="0">
            <a:spAutoFit/>
          </a:bodyPr>
          <a:lstStyle/>
          <a:p>
            <a:r>
              <a:rPr lang="en-US" b="1" smtClean="0"/>
              <a:t>File Response Status</a:t>
            </a:r>
            <a:endParaRPr lang="en-US" b="1" dirty="0"/>
          </a:p>
        </p:txBody>
      </p:sp>
      <p:sp>
        <p:nvSpPr>
          <p:cNvPr id="14" name="TextBox 13"/>
          <p:cNvSpPr txBox="1"/>
          <p:nvPr/>
        </p:nvSpPr>
        <p:spPr>
          <a:xfrm>
            <a:off x="4541438" y="3594378"/>
            <a:ext cx="1020536" cy="369332"/>
          </a:xfrm>
          <a:prstGeom prst="rect">
            <a:avLst/>
          </a:prstGeom>
          <a:noFill/>
        </p:spPr>
        <p:txBody>
          <a:bodyPr wrap="none" rtlCol="0">
            <a:spAutoFit/>
          </a:bodyPr>
          <a:lstStyle/>
          <a:p>
            <a:r>
              <a:rPr lang="en-US" b="1" smtClean="0"/>
              <a:t>File Data</a:t>
            </a:r>
            <a:endParaRPr lang="en-US" b="1" dirty="0"/>
          </a:p>
        </p:txBody>
      </p:sp>
    </p:spTree>
    <p:extLst>
      <p:ext uri="{BB962C8B-B14F-4D97-AF65-F5344CB8AC3E}">
        <p14:creationId xmlns="" xmlns:p14="http://schemas.microsoft.com/office/powerpoint/2010/main" val="8776326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Active and Passive Modes of File Transfer</a:t>
            </a:r>
            <a:endParaRPr lang="en-US" dirty="0"/>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5" name="TextBox 4"/>
          <p:cNvSpPr txBox="1"/>
          <p:nvPr/>
        </p:nvSpPr>
        <p:spPr>
          <a:xfrm>
            <a:off x="328612" y="1728788"/>
            <a:ext cx="4643437" cy="2308324"/>
          </a:xfrm>
          <a:prstGeom prst="rect">
            <a:avLst/>
          </a:prstGeom>
          <a:noFill/>
        </p:spPr>
        <p:txBody>
          <a:bodyPr wrap="square" rtlCol="0">
            <a:spAutoFit/>
          </a:bodyPr>
          <a:lstStyle/>
          <a:p>
            <a:r>
              <a:rPr lang="en-US" sz="2400" dirty="0" smtClean="0"/>
              <a:t>FTP server uses two different ports:</a:t>
            </a:r>
          </a:p>
          <a:p>
            <a:r>
              <a:rPr lang="en-US" sz="2400" b="1" dirty="0" smtClean="0"/>
              <a:t>Port 21 (Command or Control Port): </a:t>
            </a:r>
            <a:r>
              <a:rPr lang="en-US" sz="2400" dirty="0" smtClean="0"/>
              <a:t>For command message transfer</a:t>
            </a:r>
          </a:p>
          <a:p>
            <a:r>
              <a:rPr lang="en-US" sz="2400" b="1" dirty="0" smtClean="0"/>
              <a:t>Port 20 or Client assigned (Data Port): </a:t>
            </a:r>
            <a:r>
              <a:rPr lang="en-US" sz="2400" dirty="0" smtClean="0"/>
              <a:t>For data transfer</a:t>
            </a:r>
            <a:endParaRPr lang="en-US" sz="2400" b="1" dirty="0"/>
          </a:p>
        </p:txBody>
      </p:sp>
      <p:sp>
        <p:nvSpPr>
          <p:cNvPr id="6" name="TextBox 5"/>
          <p:cNvSpPr txBox="1"/>
          <p:nvPr/>
        </p:nvSpPr>
        <p:spPr>
          <a:xfrm>
            <a:off x="2971800" y="6041809"/>
            <a:ext cx="9042347" cy="369332"/>
          </a:xfrm>
          <a:prstGeom prst="rect">
            <a:avLst/>
          </a:prstGeom>
          <a:noFill/>
        </p:spPr>
        <p:txBody>
          <a:bodyPr wrap="none" rtlCol="0">
            <a:spAutoFit/>
          </a:bodyPr>
          <a:lstStyle/>
          <a:p>
            <a:r>
              <a:rPr lang="en-US" b="1" dirty="0"/>
              <a:t>Image Source: http://</a:t>
            </a:r>
            <a:r>
              <a:rPr lang="en-US" b="1" dirty="0" err="1"/>
              <a:t>henrydu.com</a:t>
            </a:r>
            <a:r>
              <a:rPr lang="en-US" b="1" dirty="0"/>
              <a:t>/blog/how-to/ftp-active-mode-vs-passive-mode-106.html</a:t>
            </a:r>
          </a:p>
        </p:txBody>
      </p:sp>
    </p:spTree>
    <p:extLst>
      <p:ext uri="{BB962C8B-B14F-4D97-AF65-F5344CB8AC3E}">
        <p14:creationId xmlns="" xmlns:p14="http://schemas.microsoft.com/office/powerpoint/2010/main" val="10535535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Specifically to avoid busy waiting, and keep the command channel lightweight. </a:t>
            </a:r>
          </a:p>
          <a:p>
            <a:endParaRPr lang="en-US" smtClean="0"/>
          </a:p>
          <a:p>
            <a:r>
              <a:rPr lang="en-US" b="1" smtClean="0"/>
              <a:t>You can always use a multiplexing between command/control and data, </a:t>
            </a:r>
            <a:r>
              <a:rPr lang="en-US" b="1" smtClean="0">
                <a:solidFill>
                  <a:srgbClr val="FF0000"/>
                </a:solidFill>
              </a:rPr>
              <a:t>but</a:t>
            </a:r>
            <a:r>
              <a:rPr lang="en-US" b="1" smtClean="0"/>
              <a:t> </a:t>
            </a:r>
            <a:r>
              <a:rPr lang="en-US" smtClean="0"/>
              <a:t>FTP is used for large file transfer; if command channel is used for data transfer as well, the commands for other clients may experience a higher queuing delay while one client is being served. </a:t>
            </a:r>
          </a:p>
          <a:p>
            <a:endParaRPr lang="en-US" smtClean="0"/>
          </a:p>
          <a:p>
            <a:r>
              <a:rPr lang="en-US" smtClean="0"/>
              <a:t>The clients can continue sending and receiving control information while data transfer is being take place</a:t>
            </a:r>
            <a:endParaRPr lang="en-US" dirty="0"/>
          </a:p>
        </p:txBody>
      </p:sp>
      <p:sp>
        <p:nvSpPr>
          <p:cNvPr id="3" name="Title 2"/>
          <p:cNvSpPr>
            <a:spLocks noGrp="1"/>
          </p:cNvSpPr>
          <p:nvPr>
            <p:ph type="title"/>
          </p:nvPr>
        </p:nvSpPr>
        <p:spPr/>
        <p:txBody>
          <a:bodyPr/>
          <a:lstStyle/>
          <a:p>
            <a:r>
              <a:rPr lang="en-US" smtClean="0"/>
              <a:t>Why There are Two Channels </a:t>
            </a:r>
            <a:r>
              <a:rPr lang="mr-IN" smtClean="0"/>
              <a:t>–</a:t>
            </a:r>
            <a:r>
              <a:rPr lang="en-US" smtClean="0"/>
              <a:t> Command Channel and Data Channel</a:t>
            </a:r>
            <a:endParaRPr lang="en-US" dirty="0"/>
          </a:p>
        </p:txBody>
      </p:sp>
    </p:spTree>
    <p:extLst>
      <p:ext uri="{BB962C8B-B14F-4D97-AF65-F5344CB8AC3E}">
        <p14:creationId xmlns="" xmlns:p14="http://schemas.microsoft.com/office/powerpoint/2010/main" val="16206636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There are Two Modes in FTP?</a:t>
            </a:r>
            <a:endParaRPr lang="en-US" dirty="0"/>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2" name="Rectangle 1"/>
          <p:cNvSpPr/>
          <p:nvPr/>
        </p:nvSpPr>
        <p:spPr>
          <a:xfrm>
            <a:off x="5886450" y="3271838"/>
            <a:ext cx="1771650" cy="585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269714" y="1040946"/>
            <a:ext cx="4630898" cy="1938992"/>
          </a:xfrm>
          <a:prstGeom prst="rect">
            <a:avLst/>
          </a:prstGeom>
          <a:noFill/>
        </p:spPr>
        <p:txBody>
          <a:bodyPr wrap="square" rtlCol="0">
            <a:spAutoFit/>
          </a:bodyPr>
          <a:lstStyle/>
          <a:p>
            <a:r>
              <a:rPr lang="en-US" sz="2400" b="1" dirty="0" smtClean="0"/>
              <a:t>Active Mode: </a:t>
            </a:r>
            <a:r>
              <a:rPr lang="en-US" sz="2400" dirty="0" smtClean="0"/>
              <a:t>Client informs the port number where it is listening, and the server initiates the TCP connection to that port (TCP server is running at the client side)</a:t>
            </a:r>
          </a:p>
        </p:txBody>
      </p:sp>
      <p:sp>
        <p:nvSpPr>
          <p:cNvPr id="7" name="TextBox 6"/>
          <p:cNvSpPr txBox="1"/>
          <p:nvPr/>
        </p:nvSpPr>
        <p:spPr>
          <a:xfrm>
            <a:off x="3907631" y="5867758"/>
            <a:ext cx="7500937" cy="954107"/>
          </a:xfrm>
          <a:prstGeom prst="rect">
            <a:avLst/>
          </a:prstGeom>
          <a:noFill/>
        </p:spPr>
        <p:txBody>
          <a:bodyPr wrap="square" rtlCol="0">
            <a:spAutoFit/>
          </a:bodyPr>
          <a:lstStyle/>
          <a:p>
            <a:r>
              <a:rPr lang="en-US" sz="2800" b="1" dirty="0" smtClean="0">
                <a:solidFill>
                  <a:srgbClr val="FF0000"/>
                </a:solidFill>
              </a:rPr>
              <a:t>What If the client </a:t>
            </a:r>
            <a:r>
              <a:rPr lang="en-US" sz="2800" b="1" smtClean="0">
                <a:solidFill>
                  <a:srgbClr val="FF0000"/>
                </a:solidFill>
              </a:rPr>
              <a:t>is behind a firewall and can not accept a connection?</a:t>
            </a:r>
            <a:endParaRPr lang="en-US" sz="2800" b="1">
              <a:solidFill>
                <a:srgbClr val="FF0000"/>
              </a:solidFill>
            </a:endParaRPr>
          </a:p>
        </p:txBody>
      </p:sp>
    </p:spTree>
    <p:extLst>
      <p:ext uri="{BB962C8B-B14F-4D97-AF65-F5344CB8AC3E}">
        <p14:creationId xmlns="" xmlns:p14="http://schemas.microsoft.com/office/powerpoint/2010/main" val="205135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There are Two Modes in FTP?</a:t>
            </a:r>
            <a:endParaRPr lang="en-US" dirty="0"/>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2" name="Rectangle 1"/>
          <p:cNvSpPr/>
          <p:nvPr/>
        </p:nvSpPr>
        <p:spPr>
          <a:xfrm>
            <a:off x="9356885" y="3254914"/>
            <a:ext cx="1771650" cy="585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269714" y="1040946"/>
            <a:ext cx="4630898" cy="4154984"/>
          </a:xfrm>
          <a:prstGeom prst="rect">
            <a:avLst/>
          </a:prstGeom>
          <a:noFill/>
        </p:spPr>
        <p:txBody>
          <a:bodyPr wrap="square" rtlCol="0">
            <a:spAutoFit/>
          </a:bodyPr>
          <a:lstStyle/>
          <a:p>
            <a:r>
              <a:rPr lang="en-US" sz="2400" b="1" dirty="0" smtClean="0"/>
              <a:t>Passive Mode: </a:t>
            </a:r>
            <a:r>
              <a:rPr lang="en-US" sz="2400" dirty="0" smtClean="0"/>
              <a:t>The server selects a random port, and the client initiates a TCP connection to that server port. </a:t>
            </a:r>
          </a:p>
          <a:p>
            <a:endParaRPr lang="en-US" sz="2400" b="1" dirty="0"/>
          </a:p>
          <a:p>
            <a:r>
              <a:rPr lang="en-US" sz="2400" b="1" dirty="0" smtClean="0"/>
              <a:t>The server can serve multiple clients </a:t>
            </a:r>
            <a:r>
              <a:rPr lang="en-US" sz="2400" dirty="0" smtClean="0"/>
              <a:t>at different server data ports through different threads.</a:t>
            </a:r>
          </a:p>
          <a:p>
            <a:endParaRPr lang="en-US" sz="2400" dirty="0"/>
          </a:p>
          <a:p>
            <a:r>
              <a:rPr lang="en-US" sz="2400" dirty="0" smtClean="0"/>
              <a:t>The clients always initiate the command and the data transfer.  </a:t>
            </a:r>
            <a:endParaRPr lang="en-US" sz="2400" b="1" dirty="0"/>
          </a:p>
        </p:txBody>
      </p:sp>
      <p:sp>
        <p:nvSpPr>
          <p:cNvPr id="5" name="TextBox 4"/>
          <p:cNvSpPr txBox="1"/>
          <p:nvPr/>
        </p:nvSpPr>
        <p:spPr>
          <a:xfrm>
            <a:off x="2971800" y="6041809"/>
            <a:ext cx="9042347" cy="369332"/>
          </a:xfrm>
          <a:prstGeom prst="rect">
            <a:avLst/>
          </a:prstGeom>
          <a:noFill/>
        </p:spPr>
        <p:txBody>
          <a:bodyPr wrap="none" rtlCol="0">
            <a:spAutoFit/>
          </a:bodyPr>
          <a:lstStyle/>
          <a:p>
            <a:r>
              <a:rPr lang="en-US" b="1" dirty="0"/>
              <a:t>Image Source: http://</a:t>
            </a:r>
            <a:r>
              <a:rPr lang="en-US" b="1" dirty="0" err="1"/>
              <a:t>henrydu.com</a:t>
            </a:r>
            <a:r>
              <a:rPr lang="en-US" b="1" dirty="0"/>
              <a:t>/blog/how-to/ftp-active-mode-vs-passive-mode-106.html</a:t>
            </a:r>
          </a:p>
        </p:txBody>
      </p:sp>
    </p:spTree>
    <p:extLst>
      <p:ext uri="{BB962C8B-B14F-4D97-AF65-F5344CB8AC3E}">
        <p14:creationId xmlns="" xmlns:p14="http://schemas.microsoft.com/office/powerpoint/2010/main" val="17723765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smtClean="0"/>
              <a:t>Stream mode</a:t>
            </a:r>
            <a:r>
              <a:rPr lang="en-US" smtClean="0"/>
              <a:t>: Data is sent as a continuous stream, relieving FTP from doing any processing. Rather, all processing is left up to TCP. No End-of-file indicator is needed, unless the data is divided into records.</a:t>
            </a:r>
          </a:p>
          <a:p>
            <a:endParaRPr lang="en-US" smtClean="0"/>
          </a:p>
          <a:p>
            <a:r>
              <a:rPr lang="en-US" b="1" smtClean="0"/>
              <a:t>Block mode: </a:t>
            </a:r>
            <a:r>
              <a:rPr lang="en-US" smtClean="0"/>
              <a:t>FTP breaks the data into several blocks (block header, byte count, and data field) and then passes it on to TCP.</a:t>
            </a:r>
            <a:endParaRPr lang="en-US" baseline="30000" smtClean="0"/>
          </a:p>
          <a:p>
            <a:endParaRPr lang="en-US" smtClean="0"/>
          </a:p>
          <a:p>
            <a:r>
              <a:rPr lang="en-US" b="1" smtClean="0"/>
              <a:t>Compressed mode</a:t>
            </a:r>
            <a:r>
              <a:rPr lang="en-US" smtClean="0"/>
              <a:t>: Data is compressed using a simple algorithm (usually run-length encoding).</a:t>
            </a:r>
          </a:p>
          <a:p>
            <a:endParaRPr lang="en-US" dirty="0"/>
          </a:p>
        </p:txBody>
      </p:sp>
      <p:sp>
        <p:nvSpPr>
          <p:cNvPr id="3" name="Title 2"/>
          <p:cNvSpPr>
            <a:spLocks noGrp="1"/>
          </p:cNvSpPr>
          <p:nvPr>
            <p:ph type="title"/>
          </p:nvPr>
        </p:nvSpPr>
        <p:spPr/>
        <p:txBody>
          <a:bodyPr/>
          <a:lstStyle/>
          <a:p>
            <a:r>
              <a:rPr lang="en-US" smtClean="0"/>
              <a:t>FTP Data Transfer Modes</a:t>
            </a:r>
            <a:endParaRPr lang="en-US" dirty="0"/>
          </a:p>
        </p:txBody>
      </p:sp>
      <p:sp>
        <p:nvSpPr>
          <p:cNvPr id="4" name="TextBox 3"/>
          <p:cNvSpPr txBox="1"/>
          <p:nvPr/>
        </p:nvSpPr>
        <p:spPr>
          <a:xfrm>
            <a:off x="5957888" y="6302596"/>
            <a:ext cx="1912703" cy="369332"/>
          </a:xfrm>
          <a:prstGeom prst="rect">
            <a:avLst/>
          </a:prstGeom>
          <a:noFill/>
        </p:spPr>
        <p:txBody>
          <a:bodyPr wrap="none" rtlCol="0">
            <a:spAutoFit/>
          </a:bodyPr>
          <a:lstStyle/>
          <a:p>
            <a:r>
              <a:rPr lang="en-US" b="1" smtClean="0"/>
              <a:t>Source: Wikipedia</a:t>
            </a:r>
            <a:endParaRPr lang="en-US" b="1"/>
          </a:p>
        </p:txBody>
      </p:sp>
    </p:spTree>
    <p:extLst>
      <p:ext uri="{BB962C8B-B14F-4D97-AF65-F5344CB8AC3E}">
        <p14:creationId xmlns="" xmlns:p14="http://schemas.microsoft.com/office/powerpoint/2010/main" val="1047837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859536"/>
            <a:ext cx="11552663" cy="5586233"/>
          </a:xfrm>
        </p:spPr>
        <p:txBody>
          <a:bodyPr/>
          <a:lstStyle/>
          <a:p>
            <a:r>
              <a:rPr lang="en-US" dirty="0" smtClean="0"/>
              <a:t>Standard for document formats</a:t>
            </a:r>
          </a:p>
          <a:p>
            <a:pPr lvl="1"/>
            <a:r>
              <a:rPr lang="en-US" dirty="0" smtClean="0"/>
              <a:t>HTML &amp; HTML interpreters</a:t>
            </a:r>
          </a:p>
          <a:p>
            <a:r>
              <a:rPr lang="en-US" dirty="0" smtClean="0"/>
              <a:t>Web browsers</a:t>
            </a:r>
          </a:p>
          <a:p>
            <a:pPr lvl="1"/>
            <a:r>
              <a:rPr lang="en-US" dirty="0" smtClean="0"/>
              <a:t>Netscape Navigator, Internet Explorer, Lynx, Opera,…</a:t>
            </a:r>
          </a:p>
          <a:p>
            <a:r>
              <a:rPr lang="en-US" dirty="0" smtClean="0"/>
              <a:t>Web servers</a:t>
            </a:r>
          </a:p>
          <a:p>
            <a:pPr lvl="1"/>
            <a:r>
              <a:rPr lang="en-US" dirty="0" smtClean="0"/>
              <a:t>Apache, Microsoft and Netscape servers, …</a:t>
            </a:r>
          </a:p>
          <a:p>
            <a:r>
              <a:rPr lang="en-US" dirty="0" smtClean="0"/>
              <a:t>Back-end DB connectivity, programming/scripting languages</a:t>
            </a:r>
          </a:p>
          <a:p>
            <a:pPr lvl="1"/>
            <a:r>
              <a:rPr lang="en-US" dirty="0" smtClean="0"/>
              <a:t>Public domain (e.g. MYSQL) or commercial (Oracle, …)</a:t>
            </a:r>
          </a:p>
          <a:p>
            <a:pPr lvl="1"/>
            <a:r>
              <a:rPr lang="en-US" dirty="0" smtClean="0"/>
              <a:t>ODBC, JDBC DB connectivity</a:t>
            </a:r>
          </a:p>
          <a:p>
            <a:pPr lvl="1"/>
            <a:r>
              <a:rPr lang="en-US" dirty="0" smtClean="0"/>
              <a:t>ASP, JSP, PHP scripting embedded in html; CGI, NSAPI, ISAPI to connect to external program</a:t>
            </a:r>
          </a:p>
          <a:p>
            <a:r>
              <a:rPr lang="en-US" dirty="0" smtClean="0"/>
              <a:t>An application-layer protocol</a:t>
            </a:r>
          </a:p>
          <a:p>
            <a:pPr lvl="1"/>
            <a:r>
              <a:rPr lang="en-US" dirty="0" smtClean="0"/>
              <a:t>The Hyper Text Transfer Protocol (HTTP)</a:t>
            </a:r>
            <a:endParaRPr lang="en-US" dirty="0"/>
          </a:p>
        </p:txBody>
      </p:sp>
      <p:sp>
        <p:nvSpPr>
          <p:cNvPr id="3" name="Title 2"/>
          <p:cNvSpPr>
            <a:spLocks noGrp="1"/>
          </p:cNvSpPr>
          <p:nvPr>
            <p:ph type="title"/>
          </p:nvPr>
        </p:nvSpPr>
        <p:spPr/>
        <p:txBody>
          <a:bodyPr>
            <a:normAutofit fontScale="90000"/>
          </a:bodyPr>
          <a:lstStyle/>
          <a:p>
            <a:r>
              <a:rPr lang="en-US" b="1" dirty="0" smtClean="0"/>
              <a:t>Example: the WWW application</a:t>
            </a:r>
            <a:br>
              <a:rPr lang="en-US" b="1" dirty="0" smtClean="0"/>
            </a:br>
            <a:r>
              <a:rPr lang="en-US" b="1" i="1" dirty="0" smtClean="0"/>
              <a:t>many components, including:</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FTP Sample Commands and Response Codes</a:t>
            </a:r>
            <a:endParaRPr lang="en-US" dirty="0"/>
          </a:p>
        </p:txBody>
      </p:sp>
      <p:pic>
        <p:nvPicPr>
          <p:cNvPr id="4" name="Picture 3"/>
          <p:cNvPicPr>
            <a:picLocks noChangeAspect="1"/>
          </p:cNvPicPr>
          <p:nvPr/>
        </p:nvPicPr>
        <p:blipFill rotWithShape="1">
          <a:blip r:embed="rId2" cstate="email">
            <a:extLst>
              <a:ext uri="{28A0092B-C50C-407E-A947-70E740481C1C}">
                <a14:useLocalDpi xmlns="" xmlns:a14="http://schemas.microsoft.com/office/drawing/2010/main"/>
              </a:ext>
            </a:extLst>
          </a:blip>
          <a:srcRect/>
          <a:stretch/>
        </p:blipFill>
        <p:spPr>
          <a:xfrm>
            <a:off x="3048000" y="881308"/>
            <a:ext cx="9144000" cy="5595257"/>
          </a:xfrm>
          <a:prstGeom prst="rect">
            <a:avLst/>
          </a:prstGeom>
        </p:spPr>
      </p:pic>
    </p:spTree>
    <p:extLst>
      <p:ext uri="{BB962C8B-B14F-4D97-AF65-F5344CB8AC3E}">
        <p14:creationId xmlns="" xmlns:p14="http://schemas.microsoft.com/office/powerpoint/2010/main" val="1216425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7175" indent="-257175">
              <a:spcBef>
                <a:spcPts val="500"/>
              </a:spcBef>
            </a:pPr>
            <a:r>
              <a:rPr lang="en-US" sz="2400" dirty="0" smtClean="0">
                <a:solidFill>
                  <a:srgbClr val="FF0000"/>
                </a:solidFill>
              </a:rPr>
              <a:t>Bandwidth (</a:t>
            </a:r>
            <a:r>
              <a:rPr lang="en-US" sz="2400" dirty="0" err="1" smtClean="0">
                <a:solidFill>
                  <a:srgbClr val="FF0000"/>
                </a:solidFill>
              </a:rPr>
              <a:t>i.e</a:t>
            </a:r>
            <a:r>
              <a:rPr lang="en-US" sz="2400" dirty="0" smtClean="0">
                <a:solidFill>
                  <a:srgbClr val="FF0000"/>
                </a:solidFill>
              </a:rPr>
              <a:t> Throughput)</a:t>
            </a:r>
          </a:p>
          <a:p>
            <a:pPr marL="660400" lvl="1" indent="-203200">
              <a:spcBef>
                <a:spcPts val="400"/>
              </a:spcBef>
              <a:buClr>
                <a:srgbClr val="003399"/>
              </a:buClr>
            </a:pPr>
            <a:r>
              <a:rPr lang="en-US" sz="2000" dirty="0" smtClean="0">
                <a:solidFill>
                  <a:srgbClr val="002060"/>
                </a:solidFill>
              </a:rPr>
              <a:t>Width of the frequency band</a:t>
            </a:r>
          </a:p>
          <a:p>
            <a:pPr marL="660400" lvl="1" indent="-203200">
              <a:spcBef>
                <a:spcPts val="400"/>
              </a:spcBef>
              <a:buClr>
                <a:srgbClr val="003399"/>
              </a:buClr>
            </a:pPr>
            <a:r>
              <a:rPr lang="en-US" sz="2000" dirty="0" smtClean="0">
                <a:solidFill>
                  <a:srgbClr val="002060"/>
                </a:solidFill>
              </a:rPr>
              <a:t>Number of bits per second that can be transmitted over a communication link</a:t>
            </a:r>
          </a:p>
          <a:p>
            <a:pPr marL="257175" indent="-257175">
              <a:spcBef>
                <a:spcPts val="500"/>
              </a:spcBef>
            </a:pPr>
            <a:r>
              <a:rPr lang="en-US" sz="2400" dirty="0" smtClean="0"/>
              <a:t>1 Mbps: 1 x 10</a:t>
            </a:r>
            <a:r>
              <a:rPr lang="en-US" sz="2400" baseline="30000" dirty="0" smtClean="0"/>
              <a:t>6</a:t>
            </a:r>
            <a:r>
              <a:rPr lang="en-US" sz="2400" dirty="0" smtClean="0"/>
              <a:t> bits/second = 1x2</a:t>
            </a:r>
            <a:r>
              <a:rPr lang="en-US" sz="2400" baseline="30000" dirty="0" smtClean="0"/>
              <a:t>20</a:t>
            </a:r>
            <a:r>
              <a:rPr lang="en-US" sz="2400" dirty="0" smtClean="0"/>
              <a:t> bits/sec</a:t>
            </a:r>
          </a:p>
          <a:p>
            <a:pPr marL="257175" indent="-257175">
              <a:spcBef>
                <a:spcPts val="500"/>
              </a:spcBef>
            </a:pPr>
            <a:r>
              <a:rPr lang="en-US" sz="2400" dirty="0" smtClean="0"/>
              <a:t>1 x 10</a:t>
            </a:r>
            <a:r>
              <a:rPr lang="en-US" sz="2400" baseline="30000" dirty="0" smtClean="0"/>
              <a:t>-6</a:t>
            </a:r>
            <a:r>
              <a:rPr lang="en-US" sz="2400" dirty="0" smtClean="0"/>
              <a:t> seconds to transmit each bit or imagine that a timeline, now each bit occupies 1 micro second space.</a:t>
            </a:r>
          </a:p>
          <a:p>
            <a:pPr marL="257175" indent="-257175">
              <a:spcBef>
                <a:spcPts val="500"/>
              </a:spcBef>
            </a:pPr>
            <a:r>
              <a:rPr lang="en-US" sz="2400" dirty="0" smtClean="0"/>
              <a:t>On a 2 Mbps link the width is 0.5 micro second.</a:t>
            </a:r>
          </a:p>
          <a:p>
            <a:pPr marL="257175" indent="-257175">
              <a:spcBef>
                <a:spcPts val="500"/>
              </a:spcBef>
            </a:pPr>
            <a:r>
              <a:rPr lang="en-US" sz="2400" dirty="0" smtClean="0"/>
              <a:t>Smaller the width more will be transmission per unit time.</a:t>
            </a:r>
            <a:endParaRPr lang="en-US" sz="1800" dirty="0" smtClean="0">
              <a:solidFill>
                <a:srgbClr val="000000"/>
              </a:solidFill>
            </a:endParaRPr>
          </a:p>
          <a:p>
            <a:pPr>
              <a:spcBef>
                <a:spcPts val="400"/>
              </a:spcBef>
            </a:pPr>
            <a:r>
              <a:rPr lang="en-US" dirty="0" smtClean="0">
                <a:solidFill>
                  <a:srgbClr val="C00000"/>
                </a:solidFill>
              </a:rPr>
              <a:t>Bits transmitted at a particular bandwidth can be regarded as having some width: </a:t>
            </a:r>
          </a:p>
          <a:p>
            <a:pPr indent="401638">
              <a:spcBef>
                <a:spcPts val="400"/>
              </a:spcBef>
              <a:buNone/>
            </a:pPr>
            <a:r>
              <a:rPr lang="en-US" dirty="0" smtClean="0">
                <a:solidFill>
                  <a:srgbClr val="003399"/>
                </a:solidFill>
              </a:rPr>
              <a:t>(a) bits transmitted at 1Mbps (each bit 1 </a:t>
            </a:r>
            <a:r>
              <a:rPr lang="en-US" dirty="0" err="1" smtClean="0">
                <a:solidFill>
                  <a:srgbClr val="003399"/>
                </a:solidFill>
              </a:rPr>
              <a:t>μs</a:t>
            </a:r>
            <a:r>
              <a:rPr lang="en-US" dirty="0" smtClean="0">
                <a:solidFill>
                  <a:srgbClr val="003399"/>
                </a:solidFill>
              </a:rPr>
              <a:t> wide); </a:t>
            </a:r>
          </a:p>
          <a:p>
            <a:pPr indent="401638">
              <a:spcBef>
                <a:spcPts val="400"/>
              </a:spcBef>
              <a:buNone/>
            </a:pPr>
            <a:r>
              <a:rPr lang="en-US" dirty="0" smtClean="0">
                <a:solidFill>
                  <a:srgbClr val="003399"/>
                </a:solidFill>
              </a:rPr>
              <a:t>(b) bits transmitted at 2Mbps (each bit 0.5 </a:t>
            </a:r>
            <a:r>
              <a:rPr lang="en-US" dirty="0" err="1" smtClean="0">
                <a:solidFill>
                  <a:srgbClr val="003399"/>
                </a:solidFill>
              </a:rPr>
              <a:t>μs</a:t>
            </a:r>
            <a:r>
              <a:rPr lang="en-US" dirty="0" smtClean="0">
                <a:solidFill>
                  <a:srgbClr val="003399"/>
                </a:solidFill>
              </a:rPr>
              <a:t> wide).</a:t>
            </a:r>
            <a:endParaRPr lang="en-US" sz="2400" dirty="0" smtClean="0"/>
          </a:p>
          <a:p>
            <a:endParaRPr lang="en-US" dirty="0"/>
          </a:p>
        </p:txBody>
      </p:sp>
      <p:sp>
        <p:nvSpPr>
          <p:cNvPr id="3" name="Title 2"/>
          <p:cNvSpPr>
            <a:spLocks noGrp="1"/>
          </p:cNvSpPr>
          <p:nvPr>
            <p:ph type="title"/>
          </p:nvPr>
        </p:nvSpPr>
        <p:spPr/>
        <p:txBody>
          <a:bodyPr/>
          <a:lstStyle/>
          <a:p>
            <a:r>
              <a:rPr lang="en-US" dirty="0" smtClean="0"/>
              <a:t>Performance Metrics in Computer Networks</a:t>
            </a:r>
            <a:endParaRPr lang="en-US" dirty="0"/>
          </a:p>
        </p:txBody>
      </p:sp>
      <p:pic>
        <p:nvPicPr>
          <p:cNvPr id="4" name="Picture 2" descr="f01-16-9780123850591 copy"/>
          <p:cNvPicPr>
            <a:picLocks noChangeAspect="1"/>
          </p:cNvPicPr>
          <p:nvPr/>
        </p:nvPicPr>
        <p:blipFill>
          <a:blip r:embed="rId2" cstate="print"/>
          <a:srcRect/>
          <a:stretch>
            <a:fillRect/>
          </a:stretch>
        </p:blipFill>
        <p:spPr bwMode="auto">
          <a:xfrm>
            <a:off x="8679304" y="3239394"/>
            <a:ext cx="3230197" cy="2438400"/>
          </a:xfrm>
          <a:prstGeom prst="rect">
            <a:avLst/>
          </a:prstGeom>
          <a:noFill/>
          <a:ln w="12700" cap="flat" cmpd="sng">
            <a:noFill/>
            <a:prstDash val="solid"/>
            <a:miter lim="0"/>
            <a:headEnd type="none" w="med" len="med"/>
            <a:tailEnd type="none" w="med" len="me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71463" indent="-271463">
              <a:spcBef>
                <a:spcPts val="500"/>
              </a:spcBef>
            </a:pPr>
            <a:r>
              <a:rPr lang="en-US" dirty="0" smtClean="0">
                <a:solidFill>
                  <a:srgbClr val="FF0000"/>
                </a:solidFill>
              </a:rPr>
              <a:t>Latency</a:t>
            </a:r>
            <a:r>
              <a:rPr lang="en-US" dirty="0" smtClean="0"/>
              <a:t> = Propagation + transmit + queue</a:t>
            </a:r>
          </a:p>
          <a:p>
            <a:pPr marL="271463" indent="-271463">
              <a:spcBef>
                <a:spcPts val="500"/>
              </a:spcBef>
            </a:pPr>
            <a:r>
              <a:rPr lang="en-US" dirty="0" smtClean="0">
                <a:solidFill>
                  <a:srgbClr val="002060"/>
                </a:solidFill>
              </a:rPr>
              <a:t>Propagation </a:t>
            </a:r>
            <a:r>
              <a:rPr lang="en-US" dirty="0" smtClean="0"/>
              <a:t>= distance/speed of light</a:t>
            </a:r>
          </a:p>
          <a:p>
            <a:pPr marL="271463" indent="-271463">
              <a:spcBef>
                <a:spcPts val="500"/>
              </a:spcBef>
            </a:pPr>
            <a:r>
              <a:rPr lang="en-US" dirty="0" smtClean="0">
                <a:solidFill>
                  <a:srgbClr val="FF0000"/>
                </a:solidFill>
              </a:rPr>
              <a:t>Transmit</a:t>
            </a:r>
            <a:r>
              <a:rPr lang="en-US" dirty="0" smtClean="0"/>
              <a:t> = size/bandwidth</a:t>
            </a:r>
          </a:p>
          <a:p>
            <a:pPr marL="271463" indent="-271463">
              <a:spcBef>
                <a:spcPts val="500"/>
              </a:spcBef>
            </a:pPr>
            <a:r>
              <a:rPr lang="en-US" dirty="0" smtClean="0"/>
              <a:t>One </a:t>
            </a:r>
            <a:r>
              <a:rPr lang="en-US" dirty="0" smtClean="0"/>
              <a:t>bit transmission =&gt; propagation is important</a:t>
            </a:r>
          </a:p>
          <a:p>
            <a:pPr marL="271463" indent="-271463">
              <a:spcBef>
                <a:spcPts val="500"/>
              </a:spcBef>
            </a:pPr>
            <a:r>
              <a:rPr lang="en-US" dirty="0" smtClean="0"/>
              <a:t>Large bytes transmission =&gt; bandwidth is </a:t>
            </a:r>
            <a:r>
              <a:rPr lang="en-US" dirty="0" smtClean="0"/>
              <a:t>important</a:t>
            </a:r>
          </a:p>
          <a:p>
            <a:pPr marL="257175" indent="-257175">
              <a:spcBef>
                <a:spcPts val="500"/>
              </a:spcBef>
            </a:pPr>
            <a:r>
              <a:rPr lang="en-US" sz="2400" dirty="0" smtClean="0">
                <a:solidFill>
                  <a:srgbClr val="FF0000"/>
                </a:solidFill>
              </a:rPr>
              <a:t>We think the channel between a pair of processes as a hollow pipe</a:t>
            </a:r>
          </a:p>
          <a:p>
            <a:pPr marL="257175" indent="-257175">
              <a:spcBef>
                <a:spcPts val="500"/>
              </a:spcBef>
            </a:pPr>
            <a:r>
              <a:rPr lang="en-US" sz="2400" dirty="0" smtClean="0">
                <a:solidFill>
                  <a:srgbClr val="FF0000"/>
                </a:solidFill>
              </a:rPr>
              <a:t>Latency (delay) length of the pipe and bandwidth the width of the pipe</a:t>
            </a:r>
          </a:p>
          <a:p>
            <a:pPr marL="257175" indent="-257175">
              <a:spcBef>
                <a:spcPts val="500"/>
              </a:spcBef>
            </a:pPr>
            <a:r>
              <a:rPr lang="en-US" sz="2400" dirty="0" smtClean="0">
                <a:solidFill>
                  <a:srgbClr val="FF0000"/>
                </a:solidFill>
              </a:rPr>
              <a:t>Delay of 50 ms and bandwidth of 45 Mbps</a:t>
            </a:r>
          </a:p>
          <a:p>
            <a:pPr marL="257175" indent="-257175">
              <a:spcBef>
                <a:spcPts val="500"/>
              </a:spcBef>
              <a:buFont typeface="Symbol" pitchFamily="18" charset="2"/>
              <a:buChar char="⇒"/>
            </a:pPr>
            <a:r>
              <a:rPr lang="en-US" sz="2400" dirty="0" smtClean="0">
                <a:solidFill>
                  <a:srgbClr val="FF0000"/>
                </a:solidFill>
              </a:rPr>
              <a:t>50 x 10</a:t>
            </a:r>
            <a:r>
              <a:rPr lang="en-US" sz="2400" baseline="30000" dirty="0" smtClean="0">
                <a:solidFill>
                  <a:srgbClr val="FF0000"/>
                </a:solidFill>
              </a:rPr>
              <a:t>-3</a:t>
            </a:r>
            <a:r>
              <a:rPr lang="en-US" sz="2400" dirty="0" smtClean="0">
                <a:solidFill>
                  <a:srgbClr val="FF0000"/>
                </a:solidFill>
              </a:rPr>
              <a:t> seconds x 45 x 10</a:t>
            </a:r>
            <a:r>
              <a:rPr lang="en-US" sz="2400" baseline="30000" dirty="0" smtClean="0">
                <a:solidFill>
                  <a:srgbClr val="FF0000"/>
                </a:solidFill>
              </a:rPr>
              <a:t>6</a:t>
            </a:r>
            <a:r>
              <a:rPr lang="en-US" sz="2400" dirty="0" smtClean="0">
                <a:solidFill>
                  <a:srgbClr val="FF0000"/>
                </a:solidFill>
              </a:rPr>
              <a:t> bits/second</a:t>
            </a:r>
          </a:p>
          <a:p>
            <a:pPr marL="257175" indent="-257175">
              <a:spcBef>
                <a:spcPts val="500"/>
              </a:spcBef>
              <a:buFont typeface="Symbol" pitchFamily="18" charset="2"/>
              <a:buChar char="⇒"/>
            </a:pPr>
            <a:r>
              <a:rPr lang="en-US" sz="2400" dirty="0" smtClean="0">
                <a:solidFill>
                  <a:srgbClr val="FF0000"/>
                </a:solidFill>
              </a:rPr>
              <a:t>2.25 x 10</a:t>
            </a:r>
            <a:r>
              <a:rPr lang="en-US" sz="2400" baseline="30000" dirty="0" smtClean="0">
                <a:solidFill>
                  <a:srgbClr val="FF0000"/>
                </a:solidFill>
              </a:rPr>
              <a:t>6</a:t>
            </a:r>
            <a:r>
              <a:rPr lang="en-US" sz="2400" dirty="0" smtClean="0">
                <a:solidFill>
                  <a:srgbClr val="FF0000"/>
                </a:solidFill>
              </a:rPr>
              <a:t> bits = 280 KB data.</a:t>
            </a:r>
          </a:p>
          <a:p>
            <a:pPr marL="271463" indent="-271463">
              <a:spcBef>
                <a:spcPts val="500"/>
              </a:spcBef>
            </a:pPr>
            <a:endParaRPr lang="en-US" sz="2000" dirty="0" smtClean="0">
              <a:solidFill>
                <a:srgbClr val="000000"/>
              </a:solidFill>
            </a:endParaRPr>
          </a:p>
          <a:p>
            <a:endParaRPr lang="en-US" dirty="0"/>
          </a:p>
        </p:txBody>
      </p:sp>
      <p:sp>
        <p:nvSpPr>
          <p:cNvPr id="3" name="Title 2"/>
          <p:cNvSpPr>
            <a:spLocks noGrp="1"/>
          </p:cNvSpPr>
          <p:nvPr>
            <p:ph type="title"/>
          </p:nvPr>
        </p:nvSpPr>
        <p:spPr/>
        <p:txBody>
          <a:bodyPr/>
          <a:lstStyle/>
          <a:p>
            <a:r>
              <a:rPr lang="en-US" dirty="0" smtClean="0"/>
              <a:t>Performance Metrics : Delay X Bandwidth Product</a:t>
            </a:r>
            <a:endParaRPr lang="en-US" dirty="0"/>
          </a:p>
        </p:txBody>
      </p:sp>
      <p:pic>
        <p:nvPicPr>
          <p:cNvPr id="4" name="Picture 2" descr="f01-18-9780123850591 copy"/>
          <p:cNvPicPr>
            <a:picLocks noChangeAspect="1"/>
          </p:cNvPicPr>
          <p:nvPr/>
        </p:nvPicPr>
        <p:blipFill>
          <a:blip r:embed="rId2" cstate="print"/>
          <a:srcRect/>
          <a:stretch>
            <a:fillRect/>
          </a:stretch>
        </p:blipFill>
        <p:spPr bwMode="auto">
          <a:xfrm>
            <a:off x="5891135" y="4616969"/>
            <a:ext cx="6018368" cy="1543987"/>
          </a:xfrm>
          <a:prstGeom prst="rect">
            <a:avLst/>
          </a:prstGeom>
          <a:noFill/>
          <a:ln w="12700" cap="flat" cmpd="sng">
            <a:noFill/>
            <a:prstDash val="solid"/>
            <a:miter lim="0"/>
            <a:headEnd type="none" w="med" len="med"/>
            <a:tailEnd type="none" w="med" len="me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00038" indent="-300038">
              <a:spcBef>
                <a:spcPts val="600"/>
              </a:spcBef>
            </a:pPr>
            <a:r>
              <a:rPr lang="en-US" dirty="0" smtClean="0"/>
              <a:t>Relative importance of bandwidth and latency depends on application</a:t>
            </a:r>
          </a:p>
          <a:p>
            <a:pPr marL="701675" lvl="1" indent="-244475">
              <a:buClr>
                <a:srgbClr val="003399"/>
              </a:buClr>
            </a:pPr>
            <a:r>
              <a:rPr lang="en-US" dirty="0" smtClean="0">
                <a:solidFill>
                  <a:srgbClr val="0033CC"/>
                </a:solidFill>
              </a:rPr>
              <a:t>For large file transfer, bandwidth is critical</a:t>
            </a:r>
          </a:p>
          <a:p>
            <a:pPr marL="701675" lvl="1" indent="-244475">
              <a:buClr>
                <a:srgbClr val="003399"/>
              </a:buClr>
            </a:pPr>
            <a:r>
              <a:rPr lang="en-US" dirty="0" smtClean="0">
                <a:solidFill>
                  <a:srgbClr val="0033CC"/>
                </a:solidFill>
              </a:rPr>
              <a:t>For small messages (HTTP, NFS, etc.), latency is critical</a:t>
            </a:r>
          </a:p>
          <a:p>
            <a:pPr marL="701675" lvl="1" indent="-244475">
              <a:buClr>
                <a:srgbClr val="003399"/>
              </a:buClr>
            </a:pPr>
            <a:r>
              <a:rPr lang="en-US" dirty="0" smtClean="0">
                <a:solidFill>
                  <a:srgbClr val="0033CC"/>
                </a:solidFill>
              </a:rPr>
              <a:t>Variance in latency (jitter) can also affect some applications (</a:t>
            </a:r>
            <a:r>
              <a:rPr lang="en-US" i="1" dirty="0" smtClean="0">
                <a:solidFill>
                  <a:srgbClr val="0033CC"/>
                </a:solidFill>
              </a:rPr>
              <a:t>e.g.</a:t>
            </a:r>
            <a:r>
              <a:rPr lang="en-US" dirty="0" smtClean="0">
                <a:solidFill>
                  <a:srgbClr val="0033CC"/>
                </a:solidFill>
              </a:rPr>
              <a:t>, audio/video conferencing)</a:t>
            </a:r>
            <a:endParaRPr lang="en-US" sz="1800" dirty="0" smtClean="0">
              <a:solidFill>
                <a:srgbClr val="000000"/>
              </a:solidFill>
            </a:endParaRPr>
          </a:p>
          <a:p>
            <a:r>
              <a:rPr lang="en-US" dirty="0" smtClean="0"/>
              <a:t>Infinite bandwidth</a:t>
            </a:r>
          </a:p>
          <a:p>
            <a:pPr marL="742950" lvl="1" indent="-285750">
              <a:spcBef>
                <a:spcPts val="600"/>
              </a:spcBef>
              <a:buClr>
                <a:srgbClr val="003399"/>
              </a:buClr>
            </a:pPr>
            <a:r>
              <a:rPr lang="en-US" sz="2800" dirty="0" smtClean="0">
                <a:solidFill>
                  <a:srgbClr val="0033CC"/>
                </a:solidFill>
              </a:rPr>
              <a:t>RTT dominates</a:t>
            </a:r>
          </a:p>
          <a:p>
            <a:pPr marL="742950" lvl="1" indent="-285750">
              <a:spcBef>
                <a:spcPts val="600"/>
              </a:spcBef>
              <a:buClr>
                <a:srgbClr val="003399"/>
              </a:buClr>
            </a:pPr>
            <a:r>
              <a:rPr lang="en-US" sz="2800" dirty="0" smtClean="0">
                <a:solidFill>
                  <a:srgbClr val="0033CC"/>
                </a:solidFill>
              </a:rPr>
              <a:t>Throughput = </a:t>
            </a:r>
            <a:r>
              <a:rPr lang="en-US" sz="2800" dirty="0" err="1" smtClean="0">
                <a:solidFill>
                  <a:srgbClr val="0033CC"/>
                </a:solidFill>
              </a:rPr>
              <a:t>TransferSize</a:t>
            </a:r>
            <a:r>
              <a:rPr lang="en-US" sz="2800" dirty="0" smtClean="0">
                <a:solidFill>
                  <a:srgbClr val="0033CC"/>
                </a:solidFill>
              </a:rPr>
              <a:t> / </a:t>
            </a:r>
            <a:r>
              <a:rPr lang="en-US" sz="2800" dirty="0" err="1" smtClean="0">
                <a:solidFill>
                  <a:srgbClr val="0033CC"/>
                </a:solidFill>
              </a:rPr>
              <a:t>TransferTime</a:t>
            </a:r>
            <a:endParaRPr lang="en-US" sz="2800" dirty="0" smtClean="0">
              <a:solidFill>
                <a:srgbClr val="0033CC"/>
              </a:solidFill>
            </a:endParaRPr>
          </a:p>
          <a:p>
            <a:pPr marL="742950" lvl="1" indent="-285750">
              <a:spcBef>
                <a:spcPts val="600"/>
              </a:spcBef>
              <a:buClr>
                <a:srgbClr val="003399"/>
              </a:buClr>
            </a:pPr>
            <a:r>
              <a:rPr lang="en-US" sz="2800" dirty="0" err="1" smtClean="0">
                <a:solidFill>
                  <a:srgbClr val="0033CC"/>
                </a:solidFill>
              </a:rPr>
              <a:t>TransferTime</a:t>
            </a:r>
            <a:r>
              <a:rPr lang="en-US" sz="2800" dirty="0" smtClean="0">
                <a:solidFill>
                  <a:srgbClr val="0033CC"/>
                </a:solidFill>
              </a:rPr>
              <a:t> = RTT + 1/Bandwidth x </a:t>
            </a:r>
            <a:r>
              <a:rPr lang="en-US" sz="2800" dirty="0" err="1" smtClean="0">
                <a:solidFill>
                  <a:srgbClr val="0033CC"/>
                </a:solidFill>
              </a:rPr>
              <a:t>TransferSize</a:t>
            </a:r>
            <a:endParaRPr lang="en-US" sz="2800" dirty="0" smtClean="0">
              <a:solidFill>
                <a:srgbClr val="0033CC"/>
              </a:solidFill>
            </a:endParaRPr>
          </a:p>
          <a:p>
            <a:r>
              <a:rPr lang="en-US" dirty="0" smtClean="0"/>
              <a:t>Its all relative</a:t>
            </a:r>
          </a:p>
          <a:p>
            <a:pPr marL="742950" lvl="1" indent="-285750">
              <a:spcBef>
                <a:spcPts val="600"/>
              </a:spcBef>
              <a:buClr>
                <a:srgbClr val="003399"/>
              </a:buClr>
            </a:pPr>
            <a:r>
              <a:rPr lang="en-US" sz="2800" dirty="0" smtClean="0">
                <a:solidFill>
                  <a:srgbClr val="0033CC"/>
                </a:solidFill>
              </a:rPr>
              <a:t>1-MB file to 1-Gbps link looks like a 1-KB packet to 1-Mbps link</a:t>
            </a:r>
            <a:endParaRPr lang="en-US" sz="1800" dirty="0" smtClean="0">
              <a:solidFill>
                <a:srgbClr val="000000"/>
              </a:solidFill>
            </a:endParaRPr>
          </a:p>
          <a:p>
            <a:endParaRPr lang="en-US" dirty="0"/>
          </a:p>
        </p:txBody>
      </p:sp>
      <p:sp>
        <p:nvSpPr>
          <p:cNvPr id="3" name="Title 2"/>
          <p:cNvSpPr>
            <a:spLocks noGrp="1"/>
          </p:cNvSpPr>
          <p:nvPr>
            <p:ph type="title"/>
          </p:nvPr>
        </p:nvSpPr>
        <p:spPr/>
        <p:txBody>
          <a:bodyPr/>
          <a:lstStyle/>
          <a:p>
            <a:r>
              <a:rPr lang="en-US" dirty="0" smtClean="0"/>
              <a:t>Delay X Bandwidth</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Delay X Bandwidth</a:t>
            </a:r>
            <a:endParaRPr lang="en-US" dirty="0"/>
          </a:p>
        </p:txBody>
      </p:sp>
      <p:pic>
        <p:nvPicPr>
          <p:cNvPr id="4" name="Picture 2" descr="f01-19-9780123850591 copy"/>
          <p:cNvPicPr>
            <a:picLocks noGrp="1" noChangeAspect="1"/>
          </p:cNvPicPr>
          <p:nvPr>
            <p:ph idx="1"/>
          </p:nvPr>
        </p:nvPicPr>
        <p:blipFill>
          <a:blip r:embed="rId2" cstate="print"/>
          <a:srcRect/>
          <a:stretch>
            <a:fillRect/>
          </a:stretch>
        </p:blipFill>
        <p:spPr bwMode="auto">
          <a:xfrm>
            <a:off x="1678898" y="1154243"/>
            <a:ext cx="7450112" cy="3720334"/>
          </a:xfrm>
          <a:prstGeom prst="rect">
            <a:avLst/>
          </a:prstGeom>
          <a:noFill/>
          <a:ln w="12700" cap="flat" cmpd="sng">
            <a:noFill/>
            <a:prstDash val="solid"/>
            <a:miter lim="0"/>
            <a:headEnd type="none" w="med" len="med"/>
            <a:tailEnd type="none" w="med" len="med"/>
          </a:ln>
          <a:effectLst/>
        </p:spPr>
      </p:pic>
      <p:sp>
        <p:nvSpPr>
          <p:cNvPr id="6" name="Rectangle 5"/>
          <p:cNvSpPr/>
          <p:nvPr/>
        </p:nvSpPr>
        <p:spPr>
          <a:xfrm>
            <a:off x="2578308" y="5216577"/>
            <a:ext cx="7045377" cy="1005403"/>
          </a:xfrm>
          <a:prstGeom prst="rect">
            <a:avLst/>
          </a:prstGeom>
        </p:spPr>
        <p:txBody>
          <a:bodyPr wrap="square">
            <a:spAutoFit/>
          </a:bodyPr>
          <a:lstStyle/>
          <a:p>
            <a:pPr>
              <a:spcBef>
                <a:spcPts val="400"/>
              </a:spcBef>
            </a:pPr>
            <a:r>
              <a:rPr lang="en-US" sz="2800" dirty="0" smtClean="0">
                <a:solidFill>
                  <a:srgbClr val="000066"/>
                </a:solidFill>
              </a:rPr>
              <a:t>A 1-MB file would fill the 1-Mbps link 80 times, </a:t>
            </a:r>
          </a:p>
          <a:p>
            <a:pPr>
              <a:spcBef>
                <a:spcPts val="400"/>
              </a:spcBef>
            </a:pPr>
            <a:r>
              <a:rPr lang="en-US" sz="2800" dirty="0" smtClean="0">
                <a:solidFill>
                  <a:srgbClr val="000066"/>
                </a:solidFill>
              </a:rPr>
              <a:t>but only fill the 1-Gbps link 1/12 of one time</a:t>
            </a:r>
            <a:endParaRPr lang="en-US" sz="2800" dirty="0"/>
          </a:p>
        </p:txBody>
      </p:sp>
      <p:sp>
        <p:nvSpPr>
          <p:cNvPr id="7" name="Rectangle 6"/>
          <p:cNvSpPr/>
          <p:nvPr/>
        </p:nvSpPr>
        <p:spPr>
          <a:xfrm>
            <a:off x="10013430" y="1528997"/>
            <a:ext cx="1681396" cy="2246769"/>
          </a:xfrm>
          <a:prstGeom prst="rect">
            <a:avLst/>
          </a:prstGeom>
        </p:spPr>
        <p:txBody>
          <a:bodyPr wrap="square">
            <a:spAutoFit/>
          </a:bodyPr>
          <a:lstStyle/>
          <a:p>
            <a:pPr>
              <a:spcBef>
                <a:spcPts val="400"/>
              </a:spcBef>
            </a:pPr>
            <a:r>
              <a:rPr lang="en-US" sz="2800" dirty="0" smtClean="0">
                <a:solidFill>
                  <a:srgbClr val="000066"/>
                </a:solidFill>
              </a:rPr>
              <a:t>Source: Computer networks by Kurose and Ross</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Calculate the total time required to transfer a 1.5-MB file in </a:t>
            </a:r>
            <a:r>
              <a:rPr lang="en-US" sz="2400" dirty="0" smtClean="0"/>
              <a:t>the following </a:t>
            </a:r>
            <a:r>
              <a:rPr lang="en-US" sz="2400" dirty="0" smtClean="0"/>
              <a:t>cases, assuming an RTT of 80ms, a packet size of 1 KB data, and an initial 2×RTT of “handshaking” before data is sent:</a:t>
            </a:r>
          </a:p>
          <a:p>
            <a:pPr marL="688975" indent="0">
              <a:buNone/>
            </a:pPr>
            <a:r>
              <a:rPr lang="en-US" sz="2400" b="1" dirty="0" smtClean="0">
                <a:solidFill>
                  <a:srgbClr val="FF0000"/>
                </a:solidFill>
              </a:rPr>
              <a:t>(a) The bandwidth is 10 Mbps, and data packets can be sent </a:t>
            </a:r>
            <a:r>
              <a:rPr lang="en-US" sz="2400" dirty="0" smtClean="0">
                <a:solidFill>
                  <a:srgbClr val="FF0000"/>
                </a:solidFill>
              </a:rPr>
              <a:t>continuously</a:t>
            </a:r>
            <a:r>
              <a:rPr lang="en-US" sz="2400" dirty="0" smtClean="0"/>
              <a:t>.</a:t>
            </a:r>
          </a:p>
          <a:p>
            <a:pPr marL="688975" indent="0">
              <a:buNone/>
            </a:pPr>
            <a:r>
              <a:rPr lang="en-US" sz="2400" b="1" dirty="0" smtClean="0"/>
              <a:t>(b) The bandwidth is 10 Mbps, but after we finish sending each </a:t>
            </a:r>
            <a:r>
              <a:rPr lang="en-US" sz="2400" dirty="0" smtClean="0"/>
              <a:t>data packet we must wait one RTT before sending the next.</a:t>
            </a:r>
          </a:p>
          <a:p>
            <a:pPr marL="688975" indent="0">
              <a:buNone/>
            </a:pPr>
            <a:r>
              <a:rPr lang="en-US" sz="2400" b="1" dirty="0" smtClean="0"/>
              <a:t>(c) The link allows infinitely fast transmit, but limits bandwidth </a:t>
            </a:r>
            <a:r>
              <a:rPr lang="en-US" sz="2400" dirty="0" smtClean="0"/>
              <a:t>such that only 20 packets can be sent per RTT.</a:t>
            </a:r>
          </a:p>
          <a:p>
            <a:endParaRPr lang="en-US" dirty="0"/>
          </a:p>
        </p:txBody>
      </p:sp>
      <p:sp>
        <p:nvSpPr>
          <p:cNvPr id="3" name="Title 2"/>
          <p:cNvSpPr>
            <a:spLocks noGrp="1"/>
          </p:cNvSpPr>
          <p:nvPr>
            <p:ph type="title"/>
          </p:nvPr>
        </p:nvSpPr>
        <p:spPr/>
        <p:txBody>
          <a:bodyPr/>
          <a:lstStyle/>
          <a:p>
            <a:r>
              <a:rPr lang="en-US" dirty="0" smtClean="0"/>
              <a:t>Problems</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000000"/>
                </a:solidFill>
              </a:rPr>
              <a:t>We will count the transfer as completed when the last data bit arrives at its destination</a:t>
            </a:r>
          </a:p>
          <a:p>
            <a:pPr marL="857250" lvl="1" indent="-457200">
              <a:buFont typeface="+mj-lt"/>
              <a:buAutoNum type="alphaLcParenR"/>
            </a:pPr>
            <a:r>
              <a:rPr lang="en-US" sz="2800" b="1" dirty="0" smtClean="0">
                <a:solidFill>
                  <a:srgbClr val="FF0000"/>
                </a:solidFill>
              </a:rPr>
              <a:t> 1.5 MB = 12582912 bits. 2 initial RTTs (160 ms) + </a:t>
            </a:r>
            <a:r>
              <a:rPr lang="en-US" sz="2800" dirty="0" smtClean="0">
                <a:solidFill>
                  <a:srgbClr val="FF0000"/>
                </a:solidFill>
              </a:rPr>
              <a:t>12,582,912 /10,000,000 bps (transmit) + RTT/2 propagation)  1.458 seconds.</a:t>
            </a:r>
          </a:p>
          <a:p>
            <a:pPr marL="857250" lvl="1" indent="-457200">
              <a:buFont typeface="+mj-lt"/>
              <a:buAutoNum type="alphaLcParenR"/>
            </a:pPr>
            <a:r>
              <a:rPr lang="en-US" sz="2800" b="1" dirty="0" smtClean="0">
                <a:solidFill>
                  <a:srgbClr val="002060"/>
                </a:solidFill>
              </a:rPr>
              <a:t>Number of packets required = 1.5 MB/1KB = 1536. To the </a:t>
            </a:r>
            <a:r>
              <a:rPr lang="en-US" sz="2800" dirty="0" smtClean="0">
                <a:solidFill>
                  <a:srgbClr val="002060"/>
                </a:solidFill>
              </a:rPr>
              <a:t>above we add the time for 1535 RTTs (the number of RTTs between when packet 1 arrives and packet 1536 arrives), for a total of 1.458+122.8 = 124.258 seconds.</a:t>
            </a:r>
          </a:p>
          <a:p>
            <a:pPr marL="857250" lvl="1" indent="-457200">
              <a:buFont typeface="+mj-lt"/>
              <a:buAutoNum type="alphaLcParenR"/>
            </a:pPr>
            <a:r>
              <a:rPr lang="en-US" sz="2800" b="1" dirty="0" smtClean="0">
                <a:solidFill>
                  <a:srgbClr val="FF0000"/>
                </a:solidFill>
              </a:rPr>
              <a:t>Dividing the 1536 packets by 20 gives 76.8. This will take 76.5 </a:t>
            </a:r>
            <a:r>
              <a:rPr lang="en-US" sz="2800" dirty="0" smtClean="0">
                <a:solidFill>
                  <a:srgbClr val="FF0000"/>
                </a:solidFill>
              </a:rPr>
              <a:t>RTTs (half an RTT for the first batch to arrive, plus 76 RTTs between the first batch and the 77th partial batch), plus the initial 2 RTTs, for 6.28 seconds.</a:t>
            </a:r>
          </a:p>
          <a:p>
            <a:endParaRPr lang="en-US" dirty="0"/>
          </a:p>
        </p:txBody>
      </p:sp>
      <p:sp>
        <p:nvSpPr>
          <p:cNvPr id="3" name="Title 2"/>
          <p:cNvSpPr>
            <a:spLocks noGrp="1"/>
          </p:cNvSpPr>
          <p:nvPr>
            <p:ph type="title"/>
          </p:nvPr>
        </p:nvSpPr>
        <p:spPr/>
        <p:txBody>
          <a:bodyPr/>
          <a:lstStyle/>
          <a:p>
            <a:r>
              <a:rPr lang="en-US" dirty="0" smtClean="0"/>
              <a:t>Solution</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5843588"/>
            <a:ext cx="11552663" cy="643674"/>
          </a:xfrm>
        </p:spPr>
        <p:txBody>
          <a:bodyPr/>
          <a:lstStyle/>
          <a:p>
            <a:pPr algn="r"/>
            <a:r>
              <a:rPr lang="en-US" sz="3200" b="1" smtClean="0">
                <a:solidFill>
                  <a:srgbClr val="92D050"/>
                </a:solidFill>
              </a:rPr>
              <a:t>Next, we’ll go for the Transport Layer </a:t>
            </a:r>
            <a:r>
              <a:rPr lang="mr-IN" sz="3200" b="1" smtClean="0">
                <a:solidFill>
                  <a:srgbClr val="92D050"/>
                </a:solidFill>
              </a:rPr>
              <a:t>…</a:t>
            </a:r>
            <a:r>
              <a:rPr lang="en-US" sz="3200" b="1" smtClean="0">
                <a:solidFill>
                  <a:srgbClr val="92D050"/>
                </a:solidFill>
              </a:rPr>
              <a:t>.</a:t>
            </a:r>
            <a:endParaRPr lang="en-US" sz="3200" b="1" dirty="0">
              <a:solidFill>
                <a:srgbClr val="92D050"/>
              </a:solidFill>
            </a:endParaRPr>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1714500" y="1302503"/>
            <a:ext cx="8043863" cy="4144527"/>
          </a:xfrm>
          <a:prstGeom prst="rect">
            <a:avLst/>
          </a:prstGeom>
        </p:spPr>
      </p:pic>
    </p:spTree>
    <p:extLst>
      <p:ext uri="{BB962C8B-B14F-4D97-AF65-F5344CB8AC3E}">
        <p14:creationId xmlns="" xmlns:p14="http://schemas.microsoft.com/office/powerpoint/2010/main" val="149772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40" y="1137424"/>
            <a:ext cx="6682590" cy="5349838"/>
          </a:xfrm>
        </p:spPr>
        <p:txBody>
          <a:bodyPr/>
          <a:lstStyle/>
          <a:p>
            <a:r>
              <a:rPr lang="en-US" b="1" smtClean="0"/>
              <a:t>Hypertext - </a:t>
            </a:r>
            <a:r>
              <a:rPr lang="en-US" smtClean="0"/>
              <a:t> A way to represent web content (text along with formatting)</a:t>
            </a:r>
          </a:p>
          <a:p>
            <a:r>
              <a:rPr lang="en-US" b="1" smtClean="0"/>
              <a:t>Hypertext Markup Language (HTML) </a:t>
            </a:r>
            <a:r>
              <a:rPr lang="en-US" smtClean="0"/>
              <a:t> - A scripting language to specify web data along with simple formatting (bold, italics, new line). </a:t>
            </a:r>
          </a:p>
          <a:p>
            <a:pPr lvl="1"/>
            <a:r>
              <a:rPr lang="en-US" b="1" smtClean="0"/>
              <a:t>A way to convert text based information to graphics based information</a:t>
            </a:r>
          </a:p>
          <a:p>
            <a:pPr lvl="1"/>
            <a:endParaRPr lang="en-US" b="1" smtClean="0"/>
          </a:p>
          <a:p>
            <a:r>
              <a:rPr lang="en-US" smtClean="0"/>
              <a:t>Today’s era: Many graphics, scripts and other information are embedded inside HTML </a:t>
            </a:r>
            <a:r>
              <a:rPr lang="mr-IN" smtClean="0"/>
              <a:t>–</a:t>
            </a:r>
            <a:r>
              <a:rPr lang="en-US" smtClean="0"/>
              <a:t> CSS, JavaScript etc. </a:t>
            </a:r>
            <a:endParaRPr lang="en-US" dirty="0"/>
          </a:p>
        </p:txBody>
      </p:sp>
      <p:sp>
        <p:nvSpPr>
          <p:cNvPr id="3" name="Title 2"/>
          <p:cNvSpPr>
            <a:spLocks noGrp="1"/>
          </p:cNvSpPr>
          <p:nvPr>
            <p:ph type="title"/>
          </p:nvPr>
        </p:nvSpPr>
        <p:spPr/>
        <p:txBody>
          <a:bodyPr/>
          <a:lstStyle/>
          <a:p>
            <a:r>
              <a:rPr lang="en-US" smtClean="0"/>
              <a:t>The Web </a:t>
            </a:r>
            <a:r>
              <a:rPr lang="mr-IN" smtClean="0"/>
              <a:t>–</a:t>
            </a:r>
            <a:r>
              <a:rPr lang="en-US" smtClean="0"/>
              <a:t> </a:t>
            </a:r>
            <a:r>
              <a:rPr lang="en-US" smtClean="0">
                <a:solidFill>
                  <a:schemeClr val="accent4">
                    <a:lumMod val="40000"/>
                    <a:lumOff val="60000"/>
                  </a:schemeClr>
                </a:solidFill>
              </a:rPr>
              <a:t>Hypertext</a:t>
            </a:r>
            <a:r>
              <a:rPr lang="en-US" smtClean="0"/>
              <a:t> Transfer Protocol (HTTP)</a:t>
            </a:r>
            <a:endParaRPr lang="en-US" dirty="0"/>
          </a:p>
        </p:txBody>
      </p:sp>
      <p:pic>
        <p:nvPicPr>
          <p:cNvPr id="4" name="Picture 3"/>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7376746" y="1248229"/>
            <a:ext cx="4815254" cy="5609771"/>
          </a:xfrm>
          <a:prstGeom prst="rect">
            <a:avLst/>
          </a:prstGeom>
        </p:spPr>
      </p:pic>
    </p:spTree>
    <p:extLst>
      <p:ext uri="{BB962C8B-B14F-4D97-AF65-F5344CB8AC3E}">
        <p14:creationId xmlns="" xmlns:p14="http://schemas.microsoft.com/office/powerpoint/2010/main" val="667981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Differences between HTML Versions</a:t>
            </a:r>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3790043" y="859537"/>
            <a:ext cx="7937500" cy="5943600"/>
          </a:xfrm>
          <a:prstGeom prst="rect">
            <a:avLst/>
          </a:prstGeom>
        </p:spPr>
      </p:pic>
      <p:sp>
        <p:nvSpPr>
          <p:cNvPr id="5" name="TextBox 4"/>
          <p:cNvSpPr txBox="1"/>
          <p:nvPr/>
        </p:nvSpPr>
        <p:spPr>
          <a:xfrm>
            <a:off x="261257" y="1698171"/>
            <a:ext cx="3064329" cy="923330"/>
          </a:xfrm>
          <a:prstGeom prst="rect">
            <a:avLst/>
          </a:prstGeom>
          <a:noFill/>
        </p:spPr>
        <p:txBody>
          <a:bodyPr wrap="square" rtlCol="0">
            <a:spAutoFit/>
          </a:bodyPr>
          <a:lstStyle/>
          <a:p>
            <a:r>
              <a:rPr lang="en-US" b="1" dirty="0" smtClean="0"/>
              <a:t>Source: Computer Networks (5</a:t>
            </a:r>
            <a:r>
              <a:rPr lang="en-US" b="1" baseline="30000" dirty="0" smtClean="0"/>
              <a:t>th</a:t>
            </a:r>
            <a:r>
              <a:rPr lang="en-US" b="1" dirty="0" smtClean="0"/>
              <a:t> Edition) by Tanenbaum, </a:t>
            </a:r>
            <a:r>
              <a:rPr lang="en-US" b="1" dirty="0" err="1" smtClean="0"/>
              <a:t>Wetherell</a:t>
            </a:r>
            <a:r>
              <a:rPr lang="en-US" b="1" dirty="0" smtClean="0"/>
              <a:t> </a:t>
            </a:r>
            <a:endParaRPr lang="en-US" b="1" dirty="0"/>
          </a:p>
        </p:txBody>
      </p:sp>
    </p:spTree>
    <p:extLst>
      <p:ext uri="{BB962C8B-B14F-4D97-AF65-F5344CB8AC3E}">
        <p14:creationId xmlns="" xmlns:p14="http://schemas.microsoft.com/office/powerpoint/2010/main" val="1385234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668" y="859536"/>
            <a:ext cx="11552663" cy="5729949"/>
          </a:xfrm>
        </p:spPr>
        <p:txBody>
          <a:bodyPr/>
          <a:lstStyle/>
          <a:p>
            <a:r>
              <a:rPr lang="en-US" dirty="0" smtClean="0"/>
              <a:t>1989 (CERN </a:t>
            </a:r>
            <a:r>
              <a:rPr lang="mr-IN" dirty="0" smtClean="0"/>
              <a:t>–</a:t>
            </a:r>
            <a:r>
              <a:rPr lang="en-US" dirty="0" smtClean="0"/>
              <a:t> European Center for Nuclear Research) </a:t>
            </a:r>
            <a:r>
              <a:rPr lang="mr-IN" dirty="0" smtClean="0"/>
              <a:t>–</a:t>
            </a:r>
            <a:r>
              <a:rPr lang="en-US" dirty="0" smtClean="0"/>
              <a:t> help large teams to collaborate using a constantly changing collection of reports, blueprints, drawings, photos and other documents</a:t>
            </a:r>
          </a:p>
          <a:p>
            <a:pPr lvl="1"/>
            <a:r>
              <a:rPr lang="en-US" dirty="0" smtClean="0"/>
              <a:t>The proposal came from Tim Berners-Lee</a:t>
            </a:r>
          </a:p>
          <a:p>
            <a:pPr lvl="1"/>
            <a:r>
              <a:rPr lang="en-US" dirty="0" smtClean="0"/>
              <a:t>A public demonstration at Hypertext ‘91 conference </a:t>
            </a:r>
          </a:p>
          <a:p>
            <a:pPr lvl="1"/>
            <a:endParaRPr lang="en-US" dirty="0" smtClean="0"/>
          </a:p>
          <a:p>
            <a:r>
              <a:rPr lang="en-US" dirty="0" smtClean="0"/>
              <a:t>1993 </a:t>
            </a:r>
            <a:r>
              <a:rPr lang="mr-IN" dirty="0" smtClean="0"/>
              <a:t>–</a:t>
            </a:r>
            <a:r>
              <a:rPr lang="en-US" dirty="0" smtClean="0"/>
              <a:t> The first graphical browser (Mosaic) developed by Marc Andreessen, University of Illinois </a:t>
            </a:r>
          </a:p>
          <a:p>
            <a:pPr lvl="1"/>
            <a:r>
              <a:rPr lang="en-US" dirty="0" smtClean="0"/>
              <a:t>Andreessen formed the company Netscape Communications Corp </a:t>
            </a:r>
          </a:p>
          <a:p>
            <a:pPr lvl="1"/>
            <a:r>
              <a:rPr lang="en-US" dirty="0" smtClean="0"/>
              <a:t>Microsoft developed Internet Explorer </a:t>
            </a:r>
            <a:r>
              <a:rPr lang="mr-IN" dirty="0" smtClean="0"/>
              <a:t>–</a:t>
            </a:r>
            <a:r>
              <a:rPr lang="en-US" dirty="0" smtClean="0"/>
              <a:t> “browser war” between Internet Explorer and Netscape Navigator </a:t>
            </a:r>
          </a:p>
          <a:p>
            <a:pPr lvl="1"/>
            <a:endParaRPr lang="en-US" dirty="0" smtClean="0"/>
          </a:p>
          <a:p>
            <a:r>
              <a:rPr lang="en-US" dirty="0" smtClean="0"/>
              <a:t>1994 </a:t>
            </a:r>
            <a:r>
              <a:rPr lang="mr-IN" dirty="0" smtClean="0"/>
              <a:t>–</a:t>
            </a:r>
            <a:r>
              <a:rPr lang="en-US" dirty="0" smtClean="0"/>
              <a:t> CERN and MIT signed an agreement to setup </a:t>
            </a:r>
            <a:r>
              <a:rPr lang="en-US" b="1" dirty="0" smtClean="0"/>
              <a:t>World Wide Web Consortium (W3C)</a:t>
            </a:r>
            <a:endParaRPr lang="en-US" b="1" dirty="0"/>
          </a:p>
        </p:txBody>
      </p:sp>
      <p:sp>
        <p:nvSpPr>
          <p:cNvPr id="3" name="Title 2"/>
          <p:cNvSpPr>
            <a:spLocks noGrp="1"/>
          </p:cNvSpPr>
          <p:nvPr>
            <p:ph type="title"/>
          </p:nvPr>
        </p:nvSpPr>
        <p:spPr/>
        <p:txBody>
          <a:bodyPr/>
          <a:lstStyle/>
          <a:p>
            <a:r>
              <a:rPr lang="en-US" smtClean="0"/>
              <a:t>A History of the Web</a:t>
            </a:r>
            <a:endParaRPr lang="en-US" dirty="0"/>
          </a:p>
        </p:txBody>
      </p:sp>
    </p:spTree>
    <p:extLst>
      <p:ext uri="{BB962C8B-B14F-4D97-AF65-F5344CB8AC3E}">
        <p14:creationId xmlns="" xmlns:p14="http://schemas.microsoft.com/office/powerpoint/2010/main" val="784062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7254</TotalTime>
  <Words>3067</Words>
  <Application>Microsoft Office PowerPoint</Application>
  <PresentationFormat>Custom</PresentationFormat>
  <Paragraphs>515</Paragraphs>
  <Slides>67</Slides>
  <Notes>6</Notes>
  <HiddenSlides>1</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  Computer Networks – Application Layer</vt:lpstr>
      <vt:lpstr>Protocol Stack Implementation in a Host</vt:lpstr>
      <vt:lpstr>How Application Data Passes Through Different Layers</vt:lpstr>
      <vt:lpstr>Application Layer Interfacing</vt:lpstr>
      <vt:lpstr>Application Layer Interfacing</vt:lpstr>
      <vt:lpstr>Example: the WWW application many components, including:</vt:lpstr>
      <vt:lpstr>The Web – Hypertext Transfer Protocol (HTTP)</vt:lpstr>
      <vt:lpstr>Differences between HTML Versions</vt:lpstr>
      <vt:lpstr>A History of the Web</vt:lpstr>
      <vt:lpstr>The Web – Architectural Overview</vt:lpstr>
      <vt:lpstr>Internet: who talks with whom?</vt:lpstr>
      <vt:lpstr>What is a “page” on the web?</vt:lpstr>
      <vt:lpstr>HTTP (RFC 1945 and 2616) – The Client Side</vt:lpstr>
      <vt:lpstr>The Steps When You Click http://mnit.ac.in/</vt:lpstr>
      <vt:lpstr>HTTP – The Server Side</vt:lpstr>
      <vt:lpstr>Multi-Threaded Server</vt:lpstr>
      <vt:lpstr>Connections </vt:lpstr>
      <vt:lpstr>Connections</vt:lpstr>
      <vt:lpstr>HTTP Request Methods</vt:lpstr>
      <vt:lpstr>HTTP Request Header Fields (Partial List)</vt:lpstr>
      <vt:lpstr>HTTP Response</vt:lpstr>
      <vt:lpstr>HTTP Response Header Fields (Partial List)</vt:lpstr>
      <vt:lpstr>HTTP Caching</vt:lpstr>
      <vt:lpstr>Dynamic Web Applications</vt:lpstr>
      <vt:lpstr>Cookies</vt:lpstr>
      <vt:lpstr>HTTP Proxy</vt:lpstr>
      <vt:lpstr>Application Layer Interfacing</vt:lpstr>
      <vt:lpstr>Domain Name System (DNS)</vt:lpstr>
      <vt:lpstr>The DNS Name Space</vt:lpstr>
      <vt:lpstr>registry.in</vt:lpstr>
      <vt:lpstr>Registrars Under registry.in</vt:lpstr>
      <vt:lpstr>Domain Resource Records</vt:lpstr>
      <vt:lpstr>Domain Resource Records</vt:lpstr>
      <vt:lpstr>Domain Resource Records</vt:lpstr>
      <vt:lpstr>Sample DNS Database</vt:lpstr>
      <vt:lpstr>Name Servers</vt:lpstr>
      <vt:lpstr>Name Resolution – Looking Up for the Names</vt:lpstr>
      <vt:lpstr>Name Resolution (nslookup)</vt:lpstr>
      <vt:lpstr>Name Resolution (nslookup)</vt:lpstr>
      <vt:lpstr>Name Resolution (dig)</vt:lpstr>
      <vt:lpstr>Why DNS Uses UDP?</vt:lpstr>
      <vt:lpstr>Application Layer Interfacing</vt:lpstr>
      <vt:lpstr>Electronic Mails – Architecture and Services</vt:lpstr>
      <vt:lpstr>Message Transfer Agents</vt:lpstr>
      <vt:lpstr>Message Format (RFC 5322)</vt:lpstr>
      <vt:lpstr>The Internet Message Format (RFC 5322)</vt:lpstr>
      <vt:lpstr>The Internet Message Format (RFC 5322)</vt:lpstr>
      <vt:lpstr>MIME – The Multipurpose Internet Mail Extension</vt:lpstr>
      <vt:lpstr>Message Transfer</vt:lpstr>
      <vt:lpstr>Message Transfer (SMTP)</vt:lpstr>
      <vt:lpstr>Final Delivery</vt:lpstr>
      <vt:lpstr>IMAP (Version 4) Commands</vt:lpstr>
      <vt:lpstr>Application Layer Interfacing</vt:lpstr>
      <vt:lpstr>File Transfer Protocol (FTP)</vt:lpstr>
      <vt:lpstr>Active and Passive Modes of File Transfer</vt:lpstr>
      <vt:lpstr>Why There are Two Channels – Command Channel and Data Channel</vt:lpstr>
      <vt:lpstr>Why There are Two Modes in FTP?</vt:lpstr>
      <vt:lpstr>Why There are Two Modes in FTP?</vt:lpstr>
      <vt:lpstr>FTP Data Transfer Modes</vt:lpstr>
      <vt:lpstr>FTP Sample Commands and Response Codes</vt:lpstr>
      <vt:lpstr>Performance Metrics in Computer Networks</vt:lpstr>
      <vt:lpstr>Performance Metrics : Delay X Bandwidth Product</vt:lpstr>
      <vt:lpstr>Delay X Bandwidth</vt:lpstr>
      <vt:lpstr>Delay X Bandwidth</vt:lpstr>
      <vt:lpstr>Problems</vt:lpstr>
      <vt:lpstr>Solution</vt:lpstr>
      <vt:lpstr>Slide 67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Windows User</cp:lastModifiedBy>
  <cp:revision>204</cp:revision>
  <dcterms:created xsi:type="dcterms:W3CDTF">2017-09-14T08:48:41Z</dcterms:created>
  <dcterms:modified xsi:type="dcterms:W3CDTF">2019-02-02T02:42:16Z</dcterms:modified>
</cp:coreProperties>
</file>